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421f01d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2" name="Google Shape;82;g31421f01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12ca9573d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12ca9573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712ca9573d_0_6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11b4902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711b49022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193c4d929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341" name="Google Shape;341;g7193c4d92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193c4d92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7193c4d92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12ca9573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712ca9573d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193c4d9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7193c4d929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193c4d929_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09" name="Google Shape;409;g7193c4d92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193c4d92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7193c4d929_2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12ca9573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712ca9573d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12ca9573d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12ca9573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712ca9573d_0_18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12ca9573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712ca9573d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193c4d929_2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612" name="Google Shape;612;g7193c4d929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16200346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1620034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9162003461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56946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371600" y="19144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200150"/>
            <a:ext cx="4038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648200" y="1200150"/>
            <a:ext cx="4038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11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1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p3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p4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s://www.mturk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://setiathome.berkeley.edu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://www.google.com/recaptcha" TargetMode="External"/><Relationship Id="rId5" Type="http://schemas.openxmlformats.org/officeDocument/2006/relationships/hyperlink" Target="http://techcrunch.com/2014/04/16/googles-new-street-view-image-recognition-algorithm-can-beat-most-captchas/" TargetMode="External"/><Relationship Id="rId6" Type="http://schemas.openxmlformats.org/officeDocument/2006/relationships/hyperlink" Target="http://arxiv.org/abs/1312.6082v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technologyreview.com/s/523326/how-google-cracked-house-number-identification-in-street-view/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hyperlink" Target="http://xkcd.com/1425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://en.wikipedia.org/wiki/ESP_gam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rowdsource.google.com/imagelabeler/category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hyperlink" Target="http://fold.it/portal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o.oreilly.com/old-dominion-university/library/view/programming-collective-intelligence/9780596529321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Relationship Id="rId4" Type="http://schemas.openxmlformats.org/officeDocument/2006/relationships/hyperlink" Target="http://en.wikipedia.org/wiki/DARPA_Network_Challenge" TargetMode="External"/><Relationship Id="rId5" Type="http://schemas.openxmlformats.org/officeDocument/2006/relationships/hyperlink" Target="http://web.archive.org/web/20100623015141/http://balloon.media.mit.edu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hyperlink" Target="https://en.wikipedia.org/wiki/Collective_intelligenc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hyperlink" Target="https://arxiv.org/abs/1010.3003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o.oreilly.com/old-dominion-university/library/view/programming-collective-intelligence/9780596529321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x.doi.org/10.1145/1978942.1979148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Relationship Id="rId4" Type="http://schemas.openxmlformats.org/officeDocument/2006/relationships/hyperlink" Target="http://lifehacker.com/5642050/five-best-movie-recommendation-service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scientificamerican.com/article/youtubes-recommendation-algorithm-has-a-dark-side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o.oreilly.com/old-dominion-university/library/view/programming-collective-intelligence/9780596529321/" TargetMode="External"/><Relationship Id="rId4" Type="http://schemas.openxmlformats.org/officeDocument/2006/relationships/hyperlink" Target="https://github.com/arthur-e/Programming-Collective-Intelligenc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ci.mit.edu/about/MaloneLaunchRemark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hyperlink" Target="http://web.archive.org/web/20130621045916/http://answers.oreilly.com/topic/1066-how-to-find-similar-users-with-python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hyperlink" Target="http://web.archive.org/web/20130621045916/http://answers.oreilly.com/topic/1066-how-to-find-similar-users-with-python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hyperlink" Target="http://web.archive.org/web/20130621045916/http://answers.oreilly.com/topic/1066-how-to-find-similar-users-with-python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hyperlink" Target="http://web.archive.org/web/20130621045916/http://answers.oreilly.com/topic/1066-how-to-find-similar-users-with-python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ocs.scipy.org/doc/scipy/reference/generated/scipy.stats.pearsonr.html" TargetMode="External"/><Relationship Id="rId4" Type="http://schemas.openxmlformats.org/officeDocument/2006/relationships/hyperlink" Target="https://colab.research.google.com/notebook#create=true&amp;language=r" TargetMode="External"/><Relationship Id="rId5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en.wikipedia.org/wiki/Cosine_similarity" TargetMode="External"/><Relationship Id="rId4" Type="http://schemas.openxmlformats.org/officeDocument/2006/relationships/hyperlink" Target="https://en.wikipedia.org/wiki/Jaccard_index" TargetMode="External"/><Relationship Id="rId5" Type="http://schemas.openxmlformats.org/officeDocument/2006/relationships/hyperlink" Target="https://en.wikipedia.org/wiki/Taxicab_geometr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hyperlink" Target="https://www.shutterstock.com/image-photo/guess-how-many-jelly-beans-mason-121109632" TargetMode="External"/><Relationship Id="rId5" Type="http://schemas.openxmlformats.org/officeDocument/2006/relationships/hyperlink" Target="http://sciencing.com/count-jelly-beans-jar-4913844.html" TargetMode="External"/><Relationship Id="rId6" Type="http://schemas.openxmlformats.org/officeDocument/2006/relationships/hyperlink" Target="http://howtutorial.com/howto/how-to-win-a-guess-the-number-of-jelly-beans-in-a-jar-contest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o.oreilly.com/old-dominion-university/library/view/programming-collective-intelligence/9780596529321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files.grouplens.org/papers/p333-lam.pdf" TargetMode="External"/><Relationship Id="rId4" Type="http://schemas.openxmlformats.org/officeDocument/2006/relationships/hyperlink" Target="http://www.somethingawful.com/d/photoshop-phriday/cheating-in-sports.php" TargetMode="External"/><Relationship Id="rId5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Relationship Id="rId4" Type="http://schemas.openxmlformats.org/officeDocument/2006/relationships/hyperlink" Target="https://www.technologyreview.com/2011/12/12/189225/hidden-industry-dupes-social-media-users/" TargetMode="External"/><Relationship Id="rId5" Type="http://schemas.openxmlformats.org/officeDocument/2006/relationships/hyperlink" Target="http://en.wikipedia.org/wiki/Astroturfing" TargetMode="External"/><Relationship Id="rId6" Type="http://schemas.openxmlformats.org/officeDocument/2006/relationships/hyperlink" Target="http://truthy.indiana.edu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hyperlink" Target="http://en.wikipedia.org/wiki/Invisible_hand" TargetMode="External"/><Relationship Id="rId5" Type="http://schemas.openxmlformats.org/officeDocument/2006/relationships/hyperlink" Target="http://en.wikipedia.org/wiki/The_Wealth_of_Nations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Relationship Id="rId4" Type="http://schemas.openxmlformats.org/officeDocument/2006/relationships/hyperlink" Target="http://www.amazon.com/BIC-Retractable-Medium-Point-FHAP21-Black/dp/B005PFESMG/ref=sr_1_1" TargetMode="External"/><Relationship Id="rId5" Type="http://schemas.openxmlformats.org/officeDocument/2006/relationships/image" Target="../media/image49.png"/><Relationship Id="rId6" Type="http://schemas.openxmlformats.org/officeDocument/2006/relationships/hyperlink" Target="http://www.amazon.com/Mountain-Three-Wolf-Moon-Adult/dp/B007I4HI1K/ref=sr_1_1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Relationship Id="rId4" Type="http://schemas.openxmlformats.org/officeDocument/2006/relationships/hyperlink" Target="http://insidescoopsf.sfgate.com/blog/2014/09/17/richmond-restaurant-owner-encourages-bad-yelp-reviews/" TargetMode="External"/><Relationship Id="rId5" Type="http://schemas.openxmlformats.org/officeDocument/2006/relationships/hyperlink" Target="http://www.yelp.com/biz/botto-italian-bistro-richmond-8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Relationship Id="rId4" Type="http://schemas.openxmlformats.org/officeDocument/2006/relationships/hyperlink" Target="http://www.wired.com/images_blogs/business/2009/09/p1010915.jpg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www.wired.com/business/2009/09/how-the-netflix-prize-was-won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hyperlink" Target="http://laist.com/2008/02/10/photo_essay_ano.php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cs.utexas.edu/~shmat/shmat_oak08netflix.pdf" TargetMode="External"/><Relationship Id="rId4" Type="http://schemas.openxmlformats.org/officeDocument/2006/relationships/hyperlink" Target="http://www.wired.com/politics/security/commentary/securitymatters/2007/12/securitymatters_1213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://organicseoexpert.org/wp-content/uploads/2012/03/pagerank.png" TargetMode="External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wired.com/wired/archive/14.06/crowds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en.wikipedia.org/wiki/The_Tur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64094"/>
            <a:ext cx="77724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Collective Intelligence &amp; </a:t>
            </a:r>
            <a:br>
              <a:rPr b="1" lang="en-US"/>
            </a:br>
            <a:r>
              <a:rPr b="1" lang="en-US"/>
              <a:t>Recommender Systems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1 - Collective Intelligence)</a:t>
            </a:r>
            <a:endParaRPr sz="3600"/>
          </a:p>
        </p:txBody>
      </p:sp>
      <p:sp>
        <p:nvSpPr>
          <p:cNvPr id="85" name="Google Shape;85;p13"/>
          <p:cNvSpPr txBox="1"/>
          <p:nvPr/>
        </p:nvSpPr>
        <p:spPr>
          <a:xfrm>
            <a:off x="1371600" y="26991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800" y="0"/>
            <a:ext cx="6735688" cy="4868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22"/>
          <p:cNvSpPr txBox="1"/>
          <p:nvPr/>
        </p:nvSpPr>
        <p:spPr>
          <a:xfrm>
            <a:off x="79100" y="4599056"/>
            <a:ext cx="2549400" cy="2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Amazon Mechanical Turk</a:t>
            </a:r>
            <a:endParaRPr/>
          </a:p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TI_home_screen_l"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688" y="1373775"/>
            <a:ext cx="5050631" cy="304561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3762900" y="4466450"/>
            <a:ext cx="16182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SETI@home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1371600" y="205978"/>
            <a:ext cx="731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SETI@home Harvests Cycles From Idle </a:t>
            </a:r>
            <a:r>
              <a:rPr b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Computers</a:t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1524000" y="205978"/>
            <a:ext cx="716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Computation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685800" y="1645250"/>
            <a:ext cx="7772400" cy="3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"a paradigm for utilizing human processing power to solve problems that computers cannot yet solve."</a:t>
            </a: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Luis van Ahn, Doctoral Dissertation at Carnegie Mellon, 2005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"Human computation:  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The problems fit the general paradigm of computation, and as such might </a:t>
            </a:r>
            <a:r>
              <a:rPr b="0" i="1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someday</a:t>
            </a: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solvable by computers. </a:t>
            </a:r>
            <a:endParaRPr sz="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The human participation is directed by the computational system or process."</a:t>
            </a: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Quinn and Bedderson, CHI 2011</a:t>
            </a:r>
            <a:endParaRPr sz="800"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36894" y="18868"/>
            <a:ext cx="1790319" cy="1669351"/>
            <a:chOff x="0" y="0"/>
            <a:chExt cx="2147483647" cy="2147483647"/>
          </a:xfrm>
        </p:grpSpPr>
        <p:sp>
          <p:nvSpPr>
            <p:cNvPr id="193" name="Google Shape;193;p24"/>
            <p:cNvSpPr/>
            <p:nvPr/>
          </p:nvSpPr>
          <p:spPr>
            <a:xfrm>
              <a:off x="0" y="249597911"/>
              <a:ext cx="1915323229" cy="1678899981"/>
            </a:xfrm>
            <a:prstGeom prst="ellipse">
              <a:avLst/>
            </a:prstGeom>
            <a:solidFill>
              <a:srgbClr val="DBEEF4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232160447" y="466230025"/>
              <a:ext cx="900781962" cy="840627647"/>
            </a:xfrm>
            <a:prstGeom prst="ellipse">
              <a:avLst/>
            </a:prstGeom>
            <a:solidFill>
              <a:srgbClr val="8064A2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900782012" y="466230025"/>
              <a:ext cx="898461127" cy="840627647"/>
            </a:xfrm>
            <a:prstGeom prst="ellipse">
              <a:avLst/>
            </a:prstGeom>
            <a:solidFill>
              <a:srgbClr val="FFFF00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580400662" y="0"/>
              <a:ext cx="900781962" cy="840627647"/>
            </a:xfrm>
            <a:prstGeom prst="ellipse">
              <a:avLst/>
            </a:prstGeom>
            <a:solidFill>
              <a:schemeClr val="accent2">
                <a:alpha val="50588"/>
              </a:schemeClr>
            </a:solidFill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1276881763" y="1337468004"/>
              <a:ext cx="870601883" cy="810015642"/>
            </a:xfrm>
            <a:prstGeom prst="ellipse">
              <a:avLst/>
            </a:prstGeom>
            <a:solidFill>
              <a:srgbClr val="9BBB59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876" y="242307"/>
            <a:ext cx="4933069" cy="40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555625" y="4238150"/>
            <a:ext cx="82311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reCAPTCHA v3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Google's New Street View Image Recognition Algorithm Can Beat Most CAPTCHAs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Goodfellow et al., </a:t>
            </a: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"Multi-digit Number Recognition from Street View Imagery using Deep Convolutional Neural Networks"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, 2014</a:t>
            </a:r>
            <a:r>
              <a:rPr i="0" lang="en-US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/>
        </p:nvSpPr>
        <p:spPr>
          <a:xfrm>
            <a:off x="2025575" y="4557000"/>
            <a:ext cx="5585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How Google Cracked House Number Identification in Street View</a:t>
            </a: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google-street-view.png" id="211" name="Google Shape;21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8813" y="357250"/>
            <a:ext cx="5186363" cy="393620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675" y="438150"/>
            <a:ext cx="2543175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1106550" y="4363450"/>
            <a:ext cx="15060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Tasks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(XKCD)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5799225" y="1277050"/>
            <a:ext cx="3063600" cy="26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60s, Marvin Minsky assigned a</a:t>
            </a:r>
            <a:r>
              <a:rPr lang="en-US" sz="1600"/>
              <a:t> 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couple of undergrads to spend the summer</a:t>
            </a:r>
            <a:r>
              <a:rPr lang="en-US" sz="1600"/>
              <a:t> </a:t>
            </a:r>
            <a:r>
              <a:rPr lang="en-US" sz="1600">
                <a:solidFill>
                  <a:schemeClr val="dk1"/>
                </a:solidFill>
              </a:rPr>
              <a:t>p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rogramming a computer to use a camera to identify objects in a scene. He figured they'd have the problem solved by the end of the summer. Half a century later, we're still working on it.</a:t>
            </a:r>
            <a:endParaRPr sz="1600"/>
          </a:p>
        </p:txBody>
      </p:sp>
      <p:sp>
        <p:nvSpPr>
          <p:cNvPr id="220" name="Google Shape;220;p2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188" y="544844"/>
            <a:ext cx="6043613" cy="38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3344100" y="4550725"/>
            <a:ext cx="2455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ESP game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(Wikipedia)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61225" y="4371050"/>
            <a:ext cx="19230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ImageLabeler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(Google)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61225" y="205969"/>
            <a:ext cx="9006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licensed ESP for ImageLabeler</a:t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250" y="1063368"/>
            <a:ext cx="4767488" cy="36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old.it/portal/site_files/theme/science/competition.png" id="241" name="Google Shape;2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525" y="940163"/>
            <a:ext cx="6332934" cy="37207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0"/>
          <p:cNvSpPr txBox="1"/>
          <p:nvPr/>
        </p:nvSpPr>
        <p:spPr>
          <a:xfrm>
            <a:off x="48623" y="4594550"/>
            <a:ext cx="2845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Foldit: Solve Puzzles for Science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FoldIt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 not superset of HC</a:t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6477000" y="1358503"/>
            <a:ext cx="2286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 system could use single person working in isolation</a:t>
            </a:r>
            <a:endParaRPr/>
          </a:p>
        </p:txBody>
      </p:sp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2115125" y="1272000"/>
            <a:ext cx="4044300" cy="3520200"/>
          </a:xfrm>
          <a:prstGeom prst="ellipse">
            <a:avLst/>
          </a:prstGeom>
          <a:solidFill>
            <a:srgbClr val="DBEEF4">
              <a:alpha val="50590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2514150" y="1763125"/>
            <a:ext cx="1622400" cy="1431000"/>
          </a:xfrm>
          <a:prstGeom prst="ellipse">
            <a:avLst/>
          </a:prstGeom>
          <a:solidFill>
            <a:srgbClr val="8064A2">
              <a:alpha val="50590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4136525" y="1763125"/>
            <a:ext cx="1622400" cy="1354800"/>
          </a:xfrm>
          <a:prstGeom prst="ellipse">
            <a:avLst/>
          </a:prstGeom>
          <a:solidFill>
            <a:srgbClr val="FFFF00">
              <a:alpha val="50590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3338125" y="961125"/>
            <a:ext cx="1622400" cy="1431000"/>
          </a:xfrm>
          <a:prstGeom prst="ellipse">
            <a:avLst/>
          </a:prstGeom>
          <a:solidFill>
            <a:schemeClr val="accent2">
              <a:alpha val="50590"/>
            </a:scheme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5080050" y="3117950"/>
            <a:ext cx="1669500" cy="1431000"/>
          </a:xfrm>
          <a:prstGeom prst="ellipse">
            <a:avLst/>
          </a:prstGeom>
          <a:solidFill>
            <a:srgbClr val="9BBB59">
              <a:alpha val="50590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2833675" y="3394954"/>
            <a:ext cx="18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Collective Intelligence</a:t>
            </a:r>
            <a:endParaRPr b="1"/>
          </a:p>
        </p:txBody>
      </p:sp>
      <p:sp>
        <p:nvSpPr>
          <p:cNvPr id="258" name="Google Shape;258;p31"/>
          <p:cNvSpPr txBox="1"/>
          <p:nvPr/>
        </p:nvSpPr>
        <p:spPr>
          <a:xfrm>
            <a:off x="2311150" y="2142974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Crowd-</a:t>
            </a: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sourcing</a:t>
            </a:r>
            <a:endParaRPr sz="1200"/>
          </a:p>
        </p:txBody>
      </p:sp>
      <p:sp>
        <p:nvSpPr>
          <p:cNvPr id="259" name="Google Shape;259;p31"/>
          <p:cNvSpPr txBox="1"/>
          <p:nvPr/>
        </p:nvSpPr>
        <p:spPr>
          <a:xfrm>
            <a:off x="3251075" y="1187528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Computation</a:t>
            </a:r>
            <a:endParaRPr sz="1200"/>
          </a:p>
        </p:txBody>
      </p:sp>
      <p:sp>
        <p:nvSpPr>
          <p:cNvPr id="260" name="Google Shape;260;p31"/>
          <p:cNvSpPr txBox="1"/>
          <p:nvPr/>
        </p:nvSpPr>
        <p:spPr>
          <a:xfrm>
            <a:off x="4038600" y="2170804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Computing</a:t>
            </a:r>
            <a:endParaRPr sz="1200"/>
          </a:p>
        </p:txBody>
      </p:sp>
      <p:sp>
        <p:nvSpPr>
          <p:cNvPr id="261" name="Google Shape;261;p31"/>
          <p:cNvSpPr txBox="1"/>
          <p:nvPr/>
        </p:nvSpPr>
        <p:spPr>
          <a:xfrm>
            <a:off x="5065475" y="3394953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b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Mining</a:t>
            </a:r>
            <a:endParaRPr sz="1300"/>
          </a:p>
        </p:txBody>
      </p:sp>
      <p:sp>
        <p:nvSpPr>
          <p:cNvPr id="262" name="Google Shape;262;p31"/>
          <p:cNvSpPr/>
          <p:nvPr/>
        </p:nvSpPr>
        <p:spPr>
          <a:xfrm>
            <a:off x="4902200" y="1501378"/>
            <a:ext cx="1575224" cy="184416"/>
          </a:xfrm>
          <a:custGeom>
            <a:rect b="b" l="l" r="r" t="t"/>
            <a:pathLst>
              <a:path extrusionOk="0" h="246710" w="1575224">
                <a:moveTo>
                  <a:pt x="1532965" y="124380"/>
                </a:moveTo>
                <a:cubicBezTo>
                  <a:pt x="1577788" y="121018"/>
                  <a:pt x="1622612" y="117656"/>
                  <a:pt x="1465730" y="97486"/>
                </a:cubicBezTo>
                <a:cubicBezTo>
                  <a:pt x="1308848" y="77315"/>
                  <a:pt x="728383" y="-19055"/>
                  <a:pt x="591671" y="3357"/>
                </a:cubicBezTo>
                <a:cubicBezTo>
                  <a:pt x="454959" y="25769"/>
                  <a:pt x="744071" y="198339"/>
                  <a:pt x="645459" y="231957"/>
                </a:cubicBezTo>
                <a:cubicBezTo>
                  <a:pt x="546847" y="265575"/>
                  <a:pt x="273423" y="235319"/>
                  <a:pt x="0" y="205063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762000" y="872775"/>
            <a:ext cx="73914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reference: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 1 from </a:t>
            </a:r>
            <a:r>
              <a:rPr i="1" lang="en-US" sz="3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Programming Collective Intelligence</a:t>
            </a:r>
            <a:r>
              <a:rPr i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Toby Segaran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abbreviated as PCI)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Crowdsourcing vs. Human Computation</a:t>
            </a:r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152400" y="1298971"/>
            <a:ext cx="26670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"Whereas </a:t>
            </a:r>
            <a:r>
              <a:rPr b="0" i="1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computation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replaces computers with humans, </a:t>
            </a:r>
            <a:r>
              <a:rPr b="0" i="1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crowdsourcing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replaces traditional human workers with members of the public."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Quinn and Bedderson, CHI 2011</a:t>
            </a:r>
            <a:endParaRPr/>
          </a:p>
        </p:txBody>
      </p:sp>
      <p:sp>
        <p:nvSpPr>
          <p:cNvPr id="269" name="Google Shape;269;p32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3410525" y="1272000"/>
            <a:ext cx="4044300" cy="3520200"/>
          </a:xfrm>
          <a:prstGeom prst="ellipse">
            <a:avLst/>
          </a:prstGeom>
          <a:solidFill>
            <a:srgbClr val="DBEEF4">
              <a:alpha val="50590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3809550" y="1763125"/>
            <a:ext cx="1622400" cy="1431000"/>
          </a:xfrm>
          <a:prstGeom prst="ellipse">
            <a:avLst/>
          </a:prstGeom>
          <a:solidFill>
            <a:srgbClr val="8064A2">
              <a:alpha val="50590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5431925" y="1763125"/>
            <a:ext cx="1622400" cy="1354800"/>
          </a:xfrm>
          <a:prstGeom prst="ellipse">
            <a:avLst/>
          </a:prstGeom>
          <a:solidFill>
            <a:srgbClr val="FFFF00">
              <a:alpha val="50590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633525" y="884925"/>
            <a:ext cx="1622400" cy="1431000"/>
          </a:xfrm>
          <a:prstGeom prst="ellipse">
            <a:avLst/>
          </a:prstGeom>
          <a:solidFill>
            <a:schemeClr val="accent2">
              <a:alpha val="50590"/>
            </a:scheme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6375450" y="3117950"/>
            <a:ext cx="1669500" cy="1431000"/>
          </a:xfrm>
          <a:prstGeom prst="ellipse">
            <a:avLst/>
          </a:prstGeom>
          <a:solidFill>
            <a:srgbClr val="9BBB59">
              <a:alpha val="50590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4129075" y="3394954"/>
            <a:ext cx="18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Collective Intelligence</a:t>
            </a:r>
            <a:endParaRPr b="1"/>
          </a:p>
        </p:txBody>
      </p:sp>
      <p:sp>
        <p:nvSpPr>
          <p:cNvPr id="276" name="Google Shape;276;p32"/>
          <p:cNvSpPr txBox="1"/>
          <p:nvPr/>
        </p:nvSpPr>
        <p:spPr>
          <a:xfrm>
            <a:off x="3606550" y="2142974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Crowd-</a:t>
            </a: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sourcing</a:t>
            </a:r>
            <a:endParaRPr sz="1200"/>
          </a:p>
        </p:txBody>
      </p:sp>
      <p:sp>
        <p:nvSpPr>
          <p:cNvPr id="277" name="Google Shape;277;p32"/>
          <p:cNvSpPr txBox="1"/>
          <p:nvPr/>
        </p:nvSpPr>
        <p:spPr>
          <a:xfrm>
            <a:off x="4546475" y="1111328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Computation</a:t>
            </a:r>
            <a:endParaRPr sz="1200"/>
          </a:p>
        </p:txBody>
      </p:sp>
      <p:sp>
        <p:nvSpPr>
          <p:cNvPr id="278" name="Google Shape;278;p32"/>
          <p:cNvSpPr txBox="1"/>
          <p:nvPr/>
        </p:nvSpPr>
        <p:spPr>
          <a:xfrm>
            <a:off x="5334000" y="2170804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Computing</a:t>
            </a:r>
            <a:endParaRPr sz="1200"/>
          </a:p>
        </p:txBody>
      </p:sp>
      <p:sp>
        <p:nvSpPr>
          <p:cNvPr id="279" name="Google Shape;279;p32"/>
          <p:cNvSpPr txBox="1"/>
          <p:nvPr/>
        </p:nvSpPr>
        <p:spPr>
          <a:xfrm>
            <a:off x="6360875" y="3394953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b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Mining</a:t>
            </a:r>
            <a:endParaRPr sz="1300"/>
          </a:p>
        </p:txBody>
      </p:sp>
      <p:sp>
        <p:nvSpPr>
          <p:cNvPr id="280" name="Google Shape;280;p32"/>
          <p:cNvSpPr/>
          <p:nvPr/>
        </p:nvSpPr>
        <p:spPr>
          <a:xfrm flipH="1">
            <a:off x="2744959" y="1516856"/>
            <a:ext cx="1957216" cy="185649"/>
          </a:xfrm>
          <a:custGeom>
            <a:rect b="b" l="l" r="r" t="t"/>
            <a:pathLst>
              <a:path extrusionOk="0" h="246710" w="1575224">
                <a:moveTo>
                  <a:pt x="1532965" y="124380"/>
                </a:moveTo>
                <a:cubicBezTo>
                  <a:pt x="1577788" y="121018"/>
                  <a:pt x="1622612" y="117656"/>
                  <a:pt x="1465730" y="97486"/>
                </a:cubicBezTo>
                <a:cubicBezTo>
                  <a:pt x="1308848" y="77315"/>
                  <a:pt x="728383" y="-19055"/>
                  <a:pt x="591671" y="3357"/>
                </a:cubicBezTo>
                <a:cubicBezTo>
                  <a:pt x="454959" y="25769"/>
                  <a:pt x="744071" y="198339"/>
                  <a:pt x="645459" y="231957"/>
                </a:cubicBezTo>
                <a:cubicBezTo>
                  <a:pt x="546847" y="265575"/>
                  <a:pt x="273423" y="235319"/>
                  <a:pt x="0" y="205063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 rot="542136">
            <a:off x="2775005" y="2424823"/>
            <a:ext cx="1012930" cy="166189"/>
          </a:xfrm>
          <a:custGeom>
            <a:rect b="b" l="l" r="r" t="t"/>
            <a:pathLst>
              <a:path extrusionOk="0" h="270968" w="1223682">
                <a:moveTo>
                  <a:pt x="0" y="2027"/>
                </a:moveTo>
                <a:cubicBezTo>
                  <a:pt x="326091" y="-1335"/>
                  <a:pt x="652182" y="-4697"/>
                  <a:pt x="739588" y="28921"/>
                </a:cubicBezTo>
                <a:cubicBezTo>
                  <a:pt x="826994" y="62539"/>
                  <a:pt x="443753" y="163392"/>
                  <a:pt x="524435" y="203733"/>
                </a:cubicBezTo>
                <a:cubicBezTo>
                  <a:pt x="605117" y="244074"/>
                  <a:pt x="914399" y="257521"/>
                  <a:pt x="1223682" y="270968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/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DARPA Network Challenge</a:t>
            </a:r>
            <a:endParaRPr/>
          </a:p>
        </p:txBody>
      </p:sp>
      <p:pic>
        <p:nvPicPr>
          <p:cNvPr descr="DARPABalloonMap" id="287" name="Google Shape;2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298976"/>
            <a:ext cx="4357800" cy="252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4710300" y="1063225"/>
            <a:ext cx="4165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 10 red weather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balloons set up by DARPA, from 10am - 5pm EST, Dec 5, 2009.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were prepared to run the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 for 1 week.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378600" y="3908525"/>
            <a:ext cx="4057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DARPA Network Challenge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(Wikipedia)</a:t>
            </a:r>
            <a:r>
              <a:rPr i="0" lang="en-US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4710300" y="2341100"/>
            <a:ext cx="4357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 placed first (of 10 teams).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found all 10 in less 9 hours.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MIT’s </a:t>
            </a:r>
            <a:r>
              <a:rPr b="1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Strategy: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invitation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network (with 4 initial members), finder gets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$2000, with everyone in the invitation network getting 0.5 of the previous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amount, with the remainder donated to charity.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4800600" y="4628800"/>
            <a:ext cx="3706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 site: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MIT Red Balloon Challenge (archived)</a:t>
            </a:r>
            <a:r>
              <a:rPr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1371600" y="205978"/>
            <a:ext cx="731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Computing</a:t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685800" y="1688225"/>
            <a:ext cx="81108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"applications and services that facilitate collective action and social interaction online with rich exchange of multimedia information and evolution of aggregate </a:t>
            </a: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knowledge."</a:t>
            </a:r>
            <a:b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Parameswaran and Whinston, </a:t>
            </a:r>
            <a:r>
              <a:rPr b="0" i="1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Computing: An Overview,</a:t>
            </a:r>
            <a:r>
              <a:rPr b="0" i="0" lang="en-US" sz="1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CAIS 19:37, 2007</a:t>
            </a:r>
            <a:endParaRPr sz="900"/>
          </a:p>
        </p:txBody>
      </p:sp>
      <p:grpSp>
        <p:nvGrpSpPr>
          <p:cNvPr id="299" name="Google Shape;299;p34"/>
          <p:cNvGrpSpPr/>
          <p:nvPr/>
        </p:nvGrpSpPr>
        <p:grpSpPr>
          <a:xfrm>
            <a:off x="36894" y="18868"/>
            <a:ext cx="1790319" cy="1669351"/>
            <a:chOff x="0" y="0"/>
            <a:chExt cx="2147483647" cy="2147483647"/>
          </a:xfrm>
        </p:grpSpPr>
        <p:sp>
          <p:nvSpPr>
            <p:cNvPr id="300" name="Google Shape;300;p34"/>
            <p:cNvSpPr/>
            <p:nvPr/>
          </p:nvSpPr>
          <p:spPr>
            <a:xfrm>
              <a:off x="0" y="249597911"/>
              <a:ext cx="1915323229" cy="1678899981"/>
            </a:xfrm>
            <a:prstGeom prst="ellipse">
              <a:avLst/>
            </a:prstGeom>
            <a:solidFill>
              <a:srgbClr val="DBEEF4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232160447" y="466230025"/>
              <a:ext cx="900781962" cy="840627647"/>
            </a:xfrm>
            <a:prstGeom prst="ellipse">
              <a:avLst/>
            </a:prstGeom>
            <a:solidFill>
              <a:srgbClr val="8064A2">
                <a:alpha val="50588"/>
              </a:srgbClr>
            </a:solidFill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900782012" y="466230025"/>
              <a:ext cx="898461127" cy="840627647"/>
            </a:xfrm>
            <a:prstGeom prst="ellipse">
              <a:avLst/>
            </a:prstGeom>
            <a:solidFill>
              <a:srgbClr val="FFFF00">
                <a:alpha val="50588"/>
              </a:srgbClr>
            </a:solidFill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80400662" y="0"/>
              <a:ext cx="900781962" cy="840627647"/>
            </a:xfrm>
            <a:prstGeom prst="ellipse">
              <a:avLst/>
            </a:prstGeom>
            <a:solidFill>
              <a:schemeClr val="accent2">
                <a:alpha val="50588"/>
              </a:scheme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1276881763" y="1337468004"/>
              <a:ext cx="870601883" cy="810015642"/>
            </a:xfrm>
            <a:prstGeom prst="ellipse">
              <a:avLst/>
            </a:prstGeom>
            <a:solidFill>
              <a:srgbClr val="9BBB59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34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850" y="160650"/>
            <a:ext cx="6528300" cy="455109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3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49600" y="4464525"/>
            <a:ext cx="2463900" cy="36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Collective intelligence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(Wikipedia)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950" y="114300"/>
            <a:ext cx="6186093" cy="46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1371600" y="205978"/>
            <a:ext cx="731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685800" y="1736200"/>
            <a:ext cx="7772400" cy="29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application of specific algorithms for extracting patterns from data</a:t>
            </a: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."</a:t>
            </a:r>
            <a:b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Fayyad, Piatetsky-Shapiro, and Smyth,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 Discovery and Data Mining: Towards 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Unifying Framework, 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Proc. KDD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1996</a:t>
            </a:r>
            <a:endParaRPr/>
          </a:p>
        </p:txBody>
      </p:sp>
      <p:grpSp>
        <p:nvGrpSpPr>
          <p:cNvPr id="325" name="Google Shape;325;p37"/>
          <p:cNvGrpSpPr/>
          <p:nvPr/>
        </p:nvGrpSpPr>
        <p:grpSpPr>
          <a:xfrm>
            <a:off x="36894" y="18868"/>
            <a:ext cx="1790319" cy="1669351"/>
            <a:chOff x="0" y="0"/>
            <a:chExt cx="2147483647" cy="2147483647"/>
          </a:xfrm>
        </p:grpSpPr>
        <p:sp>
          <p:nvSpPr>
            <p:cNvPr id="326" name="Google Shape;326;p37"/>
            <p:cNvSpPr/>
            <p:nvPr/>
          </p:nvSpPr>
          <p:spPr>
            <a:xfrm>
              <a:off x="0" y="249597911"/>
              <a:ext cx="1915323229" cy="1678899981"/>
            </a:xfrm>
            <a:prstGeom prst="ellipse">
              <a:avLst/>
            </a:prstGeom>
            <a:solidFill>
              <a:srgbClr val="DBEEF4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232160447" y="466230025"/>
              <a:ext cx="900781962" cy="840627647"/>
            </a:xfrm>
            <a:prstGeom prst="ellipse">
              <a:avLst/>
            </a:prstGeom>
            <a:solidFill>
              <a:srgbClr val="8064A2">
                <a:alpha val="50588"/>
              </a:srgbClr>
            </a:solidFill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900782012" y="466230025"/>
              <a:ext cx="898461127" cy="840627647"/>
            </a:xfrm>
            <a:prstGeom prst="ellipse">
              <a:avLst/>
            </a:prstGeom>
            <a:solidFill>
              <a:srgbClr val="FFFF00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80400662" y="0"/>
              <a:ext cx="900781962" cy="840627647"/>
            </a:xfrm>
            <a:prstGeom prst="ellipse">
              <a:avLst/>
            </a:prstGeom>
            <a:solidFill>
              <a:schemeClr val="accent2">
                <a:alpha val="50588"/>
              </a:scheme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1276881763" y="1337468004"/>
              <a:ext cx="870601883" cy="810015642"/>
            </a:xfrm>
            <a:prstGeom prst="ellipse">
              <a:avLst/>
            </a:prstGeom>
            <a:solidFill>
              <a:srgbClr val="9BBB59">
                <a:alpha val="50588"/>
              </a:srgbClr>
            </a:solidFill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37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489" y="161725"/>
            <a:ext cx="4847225" cy="40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 txBox="1"/>
          <p:nvPr/>
        </p:nvSpPr>
        <p:spPr>
          <a:xfrm>
            <a:off x="301450" y="4410223"/>
            <a:ext cx="86193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Bollen et al., </a:t>
            </a:r>
            <a:r>
              <a:rPr i="0" lang="en-US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Twitter mood predicts the stock market</a:t>
            </a:r>
            <a:r>
              <a:rPr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ctrTitle"/>
          </p:nvPr>
        </p:nvSpPr>
        <p:spPr>
          <a:xfrm>
            <a:off x="518800" y="264094"/>
            <a:ext cx="81066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Collective Intelligence &amp; </a:t>
            </a:r>
            <a:br>
              <a:rPr b="1" lang="en-US"/>
            </a:br>
            <a:r>
              <a:rPr b="1" lang="en-US"/>
              <a:t>Recommender Systems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2 - Intro to Recommender Systems)</a:t>
            </a:r>
            <a:endParaRPr sz="3600"/>
          </a:p>
        </p:txBody>
      </p:sp>
      <p:sp>
        <p:nvSpPr>
          <p:cNvPr id="344" name="Google Shape;344;p39"/>
          <p:cNvSpPr txBox="1"/>
          <p:nvPr/>
        </p:nvSpPr>
        <p:spPr>
          <a:xfrm>
            <a:off x="1371600" y="26991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346" name="Google Shape;3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/>
          <p:nvPr/>
        </p:nvSpPr>
        <p:spPr>
          <a:xfrm>
            <a:off x="762000" y="872775"/>
            <a:ext cx="73914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reference this week: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 2 from </a:t>
            </a:r>
            <a:r>
              <a:rPr i="1" lang="en-US" sz="3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Programming Collective Intelligence</a:t>
            </a:r>
            <a:r>
              <a:rPr i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Toby Segaran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abbreviated as PCI)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Recommender Systems</a:t>
            </a:r>
            <a:endParaRPr/>
          </a:p>
        </p:txBody>
      </p:sp>
      <p:sp>
        <p:nvSpPr>
          <p:cNvPr id="359" name="Google Shape;359;p41"/>
          <p:cNvSpPr txBox="1"/>
          <p:nvPr>
            <p:ph idx="4294967295" type="body"/>
          </p:nvPr>
        </p:nvSpPr>
        <p:spPr>
          <a:xfrm>
            <a:off x="457200" y="1200150"/>
            <a:ext cx="85188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Recommender (recommendation) systems recommend things to people based on their preferences or past behavior</a:t>
            </a:r>
            <a:endParaRPr sz="28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general approaches:</a:t>
            </a:r>
            <a:endParaRPr sz="28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Collaborative filtering</a:t>
            </a:r>
            <a:endParaRPr sz="2400"/>
          </a:p>
          <a:p>
            <a:pPr indent="-2032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You'll like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because other people like you also liked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0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Content-based </a:t>
            </a:r>
            <a:r>
              <a:rPr b="0" i="1" lang="en-US" sz="2400" u="none" cap="none" strike="noStrike">
                <a:solidFill>
                  <a:srgbClr val="77933C"/>
                </a:solidFill>
                <a:latin typeface="Calibri"/>
                <a:ea typeface="Calibri"/>
                <a:cs typeface="Calibri"/>
                <a:sym typeface="Calibri"/>
              </a:rPr>
              <a:t>(not covered in these slides)</a:t>
            </a:r>
            <a:endParaRPr i="1" sz="2400"/>
          </a:p>
          <a:p>
            <a:pPr indent="-2032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You'll like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because it is very similar to other things you like</a:t>
            </a:r>
            <a:endParaRPr sz="2000"/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Collective Intelligence?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115125" y="1119600"/>
            <a:ext cx="4044300" cy="3520200"/>
          </a:xfrm>
          <a:prstGeom prst="ellipse">
            <a:avLst/>
          </a:prstGeom>
          <a:solidFill>
            <a:srgbClr val="DBEEF4">
              <a:alpha val="50588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2514150" y="1610725"/>
            <a:ext cx="1622400" cy="1431000"/>
          </a:xfrm>
          <a:prstGeom prst="ellipse">
            <a:avLst/>
          </a:prstGeom>
          <a:solidFill>
            <a:srgbClr val="8064A2">
              <a:alpha val="50588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136525" y="1610725"/>
            <a:ext cx="1622400" cy="1354800"/>
          </a:xfrm>
          <a:prstGeom prst="ellipse">
            <a:avLst/>
          </a:prstGeom>
          <a:solidFill>
            <a:srgbClr val="FFFF00">
              <a:alpha val="50588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3338125" y="884925"/>
            <a:ext cx="1556400" cy="1388700"/>
          </a:xfrm>
          <a:prstGeom prst="ellipse">
            <a:avLst/>
          </a:prstGeom>
          <a:solidFill>
            <a:schemeClr val="accent2">
              <a:alpha val="50588"/>
            </a:scheme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5080050" y="2965550"/>
            <a:ext cx="1669500" cy="1431000"/>
          </a:xfrm>
          <a:prstGeom prst="ellipse">
            <a:avLst/>
          </a:prstGeom>
          <a:solidFill>
            <a:srgbClr val="9BBB59">
              <a:alpha val="50588"/>
            </a:srgbClr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2833675" y="3242554"/>
            <a:ext cx="18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Collective Intelligence</a:t>
            </a:r>
            <a:endParaRPr b="1"/>
          </a:p>
        </p:txBody>
      </p:sp>
      <p:sp>
        <p:nvSpPr>
          <p:cNvPr id="106" name="Google Shape;106;p15"/>
          <p:cNvSpPr txBox="1"/>
          <p:nvPr/>
        </p:nvSpPr>
        <p:spPr>
          <a:xfrm>
            <a:off x="2311150" y="1990574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Crowd-</a:t>
            </a:r>
            <a:b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sourcing</a:t>
            </a:r>
            <a:endParaRPr sz="1200"/>
          </a:p>
        </p:txBody>
      </p:sp>
      <p:sp>
        <p:nvSpPr>
          <p:cNvPr id="107" name="Google Shape;107;p15"/>
          <p:cNvSpPr txBox="1"/>
          <p:nvPr/>
        </p:nvSpPr>
        <p:spPr>
          <a:xfrm>
            <a:off x="3251075" y="1035128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Computation</a:t>
            </a:r>
            <a:endParaRPr sz="1200"/>
          </a:p>
        </p:txBody>
      </p:sp>
      <p:sp>
        <p:nvSpPr>
          <p:cNvPr id="108" name="Google Shape;108;p15"/>
          <p:cNvSpPr txBox="1"/>
          <p:nvPr/>
        </p:nvSpPr>
        <p:spPr>
          <a:xfrm>
            <a:off x="4038600" y="2018404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Computing</a:t>
            </a:r>
            <a:endParaRPr sz="1200"/>
          </a:p>
        </p:txBody>
      </p:sp>
      <p:sp>
        <p:nvSpPr>
          <p:cNvPr id="109" name="Google Shape;109;p15"/>
          <p:cNvSpPr txBox="1"/>
          <p:nvPr/>
        </p:nvSpPr>
        <p:spPr>
          <a:xfrm>
            <a:off x="5065475" y="3242553"/>
            <a:ext cx="1814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b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Mining</a:t>
            </a:r>
            <a:endParaRPr sz="1300"/>
          </a:p>
        </p:txBody>
      </p:sp>
      <p:sp>
        <p:nvSpPr>
          <p:cNvPr id="110" name="Google Shape;110;p15"/>
          <p:cNvSpPr txBox="1"/>
          <p:nvPr/>
        </p:nvSpPr>
        <p:spPr>
          <a:xfrm>
            <a:off x="67050" y="4597425"/>
            <a:ext cx="884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Quinn and Bederson</a:t>
            </a: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“Human computation: A survey and taxonomy of a growing field”, </a:t>
            </a: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 2011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cache.gawkerassets.com/assets/images/17/2011/11/0e9dcd705c66a39e0e86c86ce265c929.jpg" id="365" name="Google Shape;3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675" y="323275"/>
            <a:ext cx="5868806" cy="411506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2"/>
          <p:cNvSpPr txBox="1"/>
          <p:nvPr/>
        </p:nvSpPr>
        <p:spPr>
          <a:xfrm>
            <a:off x="861475" y="4618144"/>
            <a:ext cx="73152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Image: </a:t>
            </a:r>
            <a:r>
              <a:rPr b="0" i="0"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http://lifehacker.com/5642050/five-best-movie-recommendation-services</a:t>
            </a:r>
            <a:endParaRPr/>
          </a:p>
        </p:txBody>
      </p:sp>
      <p:sp>
        <p:nvSpPr>
          <p:cNvPr id="367" name="Google Shape;367;p4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37" y="140750"/>
            <a:ext cx="6539120" cy="464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163" y="151800"/>
            <a:ext cx="6147675" cy="451464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45"/>
          <p:cNvSpPr txBox="1"/>
          <p:nvPr/>
        </p:nvSpPr>
        <p:spPr>
          <a:xfrm>
            <a:off x="84450" y="4539650"/>
            <a:ext cx="8737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Zeynep Tufekci, 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YouTube's Recommendation Algorithm Has a Dark Side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600">
                <a:latin typeface="Calibri"/>
                <a:ea typeface="Calibri"/>
                <a:cs typeface="Calibri"/>
                <a:sym typeface="Calibri"/>
              </a:rPr>
              <a:t>Scientific American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, 2019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325" y="2729686"/>
            <a:ext cx="6117338" cy="129860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163" y="160075"/>
            <a:ext cx="5631675" cy="197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325" y="373640"/>
            <a:ext cx="6229350" cy="415051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725" y="179125"/>
            <a:ext cx="6270545" cy="462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Collaborative Filtering</a:t>
            </a:r>
            <a:endParaRPr/>
          </a:p>
        </p:txBody>
      </p:sp>
      <p:sp>
        <p:nvSpPr>
          <p:cNvPr id="405" name="Google Shape;405;p48"/>
          <p:cNvSpPr txBox="1"/>
          <p:nvPr>
            <p:ph idx="4294967295" type="body"/>
          </p:nvPr>
        </p:nvSpPr>
        <p:spPr>
          <a:xfrm>
            <a:off x="457200" y="1200150"/>
            <a:ext cx="82296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often seek recommendations from people we trust (family, friends, colleagues, experts)</a:t>
            </a:r>
            <a:endParaRPr sz="2700"/>
          </a:p>
          <a:p>
            <a:pPr indent="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115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who to ask for a recommendation is also based on similarity in taste</a:t>
            </a:r>
            <a:endParaRPr sz="2700"/>
          </a:p>
          <a:p>
            <a:pPr indent="-25400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trust my sister with my life, but she doesn't like the same movies I like</a:t>
            </a:r>
            <a:endParaRPr sz="2300"/>
          </a:p>
          <a:p>
            <a:pPr indent="-25400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with my tastes are likely to recommend things I will like</a:t>
            </a:r>
            <a:endParaRPr sz="2300"/>
          </a:p>
          <a:p>
            <a:pPr indent="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115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 searches a large group of people for those that like the things you like, and it combines the things they like into a ranked list of suggestions </a:t>
            </a:r>
            <a:endParaRPr sz="2700"/>
          </a:p>
          <a:p>
            <a:pPr indent="-1524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2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type="ctrTitle"/>
          </p:nvPr>
        </p:nvSpPr>
        <p:spPr>
          <a:xfrm>
            <a:off x="518800" y="264094"/>
            <a:ext cx="81066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Collective Intelligence &amp; </a:t>
            </a:r>
            <a:br>
              <a:rPr b="1" lang="en-US"/>
            </a:br>
            <a:r>
              <a:rPr b="1" lang="en-US"/>
              <a:t>Recommender Systems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3 - Recommending a Movie)</a:t>
            </a:r>
            <a:endParaRPr sz="3600"/>
          </a:p>
        </p:txBody>
      </p:sp>
      <p:sp>
        <p:nvSpPr>
          <p:cNvPr id="412" name="Google Shape;412;p49"/>
          <p:cNvSpPr txBox="1"/>
          <p:nvPr/>
        </p:nvSpPr>
        <p:spPr>
          <a:xfrm>
            <a:off x="1371600" y="26991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9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414" name="Google Shape;41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/>
        </p:nvSpPr>
        <p:spPr>
          <a:xfrm>
            <a:off x="719275" y="608381"/>
            <a:ext cx="73914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reference this week: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 2 from </a:t>
            </a:r>
            <a:r>
              <a:rPr i="1" lang="en-US" sz="3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Programming Collective Intelligence</a:t>
            </a:r>
            <a:r>
              <a:rPr i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Toby Segaran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abbreviated as PCI)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GitHub repo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Data: Movie Ratings</a:t>
            </a:r>
            <a:endParaRPr/>
          </a:p>
        </p:txBody>
      </p:sp>
      <p:pic>
        <p:nvPicPr>
          <p:cNvPr id="427" name="Google Shape;427;p5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800" y="1063219"/>
            <a:ext cx="8375700" cy="22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1"/>
          <p:cNvSpPr txBox="1"/>
          <p:nvPr/>
        </p:nvSpPr>
        <p:spPr>
          <a:xfrm>
            <a:off x="876300" y="3369848"/>
            <a:ext cx="7391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from Ch 2 of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PCI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(data in code on pg. 8)</a:t>
            </a: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29" name="Google Shape;429;p51"/>
          <p:cNvSpPr txBox="1"/>
          <p:nvPr/>
        </p:nvSpPr>
        <p:spPr>
          <a:xfrm>
            <a:off x="842962" y="4407694"/>
            <a:ext cx="7391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Let's visualize the data on a scatterplot…</a:t>
            </a:r>
            <a:endParaRPr/>
          </a:p>
        </p:txBody>
      </p:sp>
      <p:sp>
        <p:nvSpPr>
          <p:cNvPr id="430" name="Google Shape;430;p5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1524000" y="205978"/>
            <a:ext cx="716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Collective Intelligence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457200" y="1812400"/>
            <a:ext cx="80772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2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"groups of individuals doing things collectively that seem intelligent."</a:t>
            </a:r>
            <a:br>
              <a:rPr b="0" i="0" lang="en-US" sz="2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Thomas Malone</a:t>
            </a:r>
            <a:r>
              <a:rPr b="0"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Director of MIT Center for Collective Intelligence, 2006</a:t>
            </a:r>
            <a:br>
              <a:rPr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2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"when technologists use this phrase they usually mean the combining of behavior, preferences, or ideas of a group of people to create novel insights." </a:t>
            </a:r>
            <a:br>
              <a:rPr b="0" i="0" lang="en-US" sz="2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Segaran, </a:t>
            </a:r>
            <a:r>
              <a:rPr i="1"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Programming Collective Intelligence (PCI)</a:t>
            </a:r>
            <a:r>
              <a:rPr b="0" i="0" lang="en-US" sz="1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p. 2</a:t>
            </a:r>
            <a:endParaRPr b="0" i="0" sz="29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16"/>
          <p:cNvGrpSpPr/>
          <p:nvPr/>
        </p:nvGrpSpPr>
        <p:grpSpPr>
          <a:xfrm>
            <a:off x="189294" y="95068"/>
            <a:ext cx="1790319" cy="1669351"/>
            <a:chOff x="0" y="0"/>
            <a:chExt cx="2147483647" cy="2147483647"/>
          </a:xfrm>
        </p:grpSpPr>
        <p:sp>
          <p:nvSpPr>
            <p:cNvPr id="119" name="Google Shape;119;p16"/>
            <p:cNvSpPr/>
            <p:nvPr/>
          </p:nvSpPr>
          <p:spPr>
            <a:xfrm>
              <a:off x="0" y="249597911"/>
              <a:ext cx="1915323229" cy="1678899981"/>
            </a:xfrm>
            <a:prstGeom prst="ellipse">
              <a:avLst/>
            </a:prstGeom>
            <a:solidFill>
              <a:srgbClr val="DBEEF4">
                <a:alpha val="50588"/>
              </a:srgbClr>
            </a:solidFill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232160447" y="466230025"/>
              <a:ext cx="900781988" cy="840627612"/>
            </a:xfrm>
            <a:prstGeom prst="ellipse">
              <a:avLst/>
            </a:prstGeom>
            <a:solidFill>
              <a:srgbClr val="8064A2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900782012" y="466230025"/>
              <a:ext cx="898461127" cy="840627647"/>
            </a:xfrm>
            <a:prstGeom prst="ellipse">
              <a:avLst/>
            </a:prstGeom>
            <a:solidFill>
              <a:srgbClr val="FFFF00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580400662" y="0"/>
              <a:ext cx="900781962" cy="840627647"/>
            </a:xfrm>
            <a:prstGeom prst="ellipse">
              <a:avLst/>
            </a:prstGeom>
            <a:solidFill>
              <a:schemeClr val="accent2">
                <a:alpha val="50588"/>
              </a:scheme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276881763" y="1337468004"/>
              <a:ext cx="870601883" cy="810015642"/>
            </a:xfrm>
            <a:prstGeom prst="ellipse">
              <a:avLst/>
            </a:prstGeom>
            <a:solidFill>
              <a:srgbClr val="9BBB59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Ratings for Snakes… and ...Dupree</a:t>
            </a:r>
            <a:endParaRPr/>
          </a:p>
        </p:txBody>
      </p:sp>
      <p:pic>
        <p:nvPicPr>
          <p:cNvPr descr="Attached Image" id="436" name="Google Shape;43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563" y="982206"/>
            <a:ext cx="4562887" cy="352809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52"/>
          <p:cNvSpPr txBox="1"/>
          <p:nvPr/>
        </p:nvSpPr>
        <p:spPr>
          <a:xfrm>
            <a:off x="33000" y="4595750"/>
            <a:ext cx="6999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Fig 2-1,</a:t>
            </a: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PCI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"How to Find Similar Users with Python"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, archived page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Euclidean Distance Score</a:t>
            </a:r>
            <a:endParaRPr/>
          </a:p>
        </p:txBody>
      </p:sp>
      <p:pic>
        <p:nvPicPr>
          <p:cNvPr descr="Attached Image" id="444" name="Google Shape;44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425" y="1008326"/>
            <a:ext cx="4643675" cy="3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3"/>
          <p:cNvSpPr txBox="1"/>
          <p:nvPr/>
        </p:nvSpPr>
        <p:spPr>
          <a:xfrm>
            <a:off x="125700" y="4598873"/>
            <a:ext cx="89421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PCI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, pgs. 8-15, </a:t>
            </a: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"How to Find Similar Users with Python"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archived page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53"/>
          <p:cNvSpPr txBox="1"/>
          <p:nvPr/>
        </p:nvSpPr>
        <p:spPr>
          <a:xfrm>
            <a:off x="5447613" y="891637"/>
            <a:ext cx="2895600" cy="1176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448" name="Google Shape;448;p53"/>
          <p:cNvGrpSpPr/>
          <p:nvPr/>
        </p:nvGrpSpPr>
        <p:grpSpPr>
          <a:xfrm>
            <a:off x="5575052" y="2338480"/>
            <a:ext cx="3332897" cy="1134240"/>
            <a:chOff x="0" y="0"/>
            <a:chExt cx="2147483647" cy="2147483647"/>
          </a:xfrm>
        </p:grpSpPr>
        <p:sp>
          <p:nvSpPr>
            <p:cNvPr id="449" name="Google Shape;449;p53"/>
            <p:cNvSpPr txBox="1"/>
            <p:nvPr/>
          </p:nvSpPr>
          <p:spPr>
            <a:xfrm>
              <a:off x="0" y="0"/>
              <a:ext cx="1855613178" cy="2147483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D(Toby, Matthews)</a:t>
              </a:r>
              <a:br>
                <a:rPr b="0" i="0" lang="en-US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i="0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</a:t>
              </a:r>
              <a:br>
                <a:rPr b="0" i="0" lang="en-US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>
                  <a:solidFill>
                    <a:srgbClr val="8064A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2.5495</a:t>
              </a:r>
              <a:endParaRPr>
                <a:solidFill>
                  <a:srgbClr val="8064A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0" name="Google Shape;450;p53"/>
            <p:cNvSpPr txBox="1"/>
            <p:nvPr/>
          </p:nvSpPr>
          <p:spPr>
            <a:xfrm>
              <a:off x="139075125" y="526505756"/>
              <a:ext cx="2008408521" cy="79164904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1429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451" name="Google Shape;451;p53"/>
          <p:cNvGrpSpPr/>
          <p:nvPr/>
        </p:nvGrpSpPr>
        <p:grpSpPr>
          <a:xfrm>
            <a:off x="5661776" y="3676987"/>
            <a:ext cx="2553997" cy="1134240"/>
            <a:chOff x="0" y="0"/>
            <a:chExt cx="2147483647" cy="2147483647"/>
          </a:xfrm>
        </p:grpSpPr>
        <p:sp>
          <p:nvSpPr>
            <p:cNvPr id="452" name="Google Shape;452;p53"/>
            <p:cNvSpPr txBox="1"/>
            <p:nvPr/>
          </p:nvSpPr>
          <p:spPr>
            <a:xfrm>
              <a:off x="117399036" y="812212399"/>
              <a:ext cx="2030084610" cy="78065386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9998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Calibri"/>
                <a:buNone/>
              </a:pPr>
              <a:r>
                <a:rPr b="0" i="0" lang="en-US" sz="1800" u="none" cap="none" strike="noStrike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453" name="Google Shape;453;p53"/>
            <p:cNvSpPr txBox="1"/>
            <p:nvPr/>
          </p:nvSpPr>
          <p:spPr>
            <a:xfrm>
              <a:off x="0" y="0"/>
              <a:ext cx="2074588738" cy="2147483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D(Toby, LaSalle) </a:t>
              </a:r>
              <a:br>
                <a:rPr b="0" i="0" lang="en-US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i="0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</a:t>
              </a:r>
              <a:br>
                <a:rPr b="0" i="0" lang="en-US" sz="1800" u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1.1180</a:t>
              </a:r>
              <a:endParaRPr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54" name="Google Shape;454;p53"/>
          <p:cNvGrpSpPr/>
          <p:nvPr/>
        </p:nvGrpSpPr>
        <p:grpSpPr>
          <a:xfrm>
            <a:off x="1089057" y="1614227"/>
            <a:ext cx="1959674" cy="453691"/>
            <a:chOff x="0" y="0"/>
            <a:chExt cx="2147483647" cy="2147483647"/>
          </a:xfrm>
        </p:grpSpPr>
        <p:cxnSp>
          <p:nvCxnSpPr>
            <p:cNvPr id="455" name="Google Shape;455;p53"/>
            <p:cNvCxnSpPr/>
            <p:nvPr/>
          </p:nvCxnSpPr>
          <p:spPr>
            <a:xfrm>
              <a:off x="0" y="773096982"/>
              <a:ext cx="2147483647" cy="1374386664"/>
            </a:xfrm>
            <a:prstGeom prst="straightConnector1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miter lim="800000"/>
              <a:headEnd len="lg" w="lg" type="stealth"/>
              <a:tailEnd len="lg" w="lg" type="stealth"/>
            </a:ln>
          </p:spPr>
        </p:cxnSp>
        <p:sp>
          <p:nvSpPr>
            <p:cNvPr id="456" name="Google Shape;456;p53"/>
            <p:cNvSpPr txBox="1"/>
            <p:nvPr/>
          </p:nvSpPr>
          <p:spPr>
            <a:xfrm>
              <a:off x="801980667" y="0"/>
              <a:ext cx="1312374886" cy="13744514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Calibri"/>
                <a:buNone/>
              </a:pPr>
              <a:r>
                <a:rPr i="0" lang="en-US" sz="1800" u="none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2.5495</a:t>
              </a:r>
              <a:endParaRPr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57" name="Google Shape;457;p53"/>
          <p:cNvGrpSpPr/>
          <p:nvPr/>
        </p:nvGrpSpPr>
        <p:grpSpPr>
          <a:xfrm>
            <a:off x="724752" y="1879129"/>
            <a:ext cx="997982" cy="345731"/>
            <a:chOff x="0" y="0"/>
            <a:chExt cx="2147483647" cy="2147483647"/>
          </a:xfrm>
        </p:grpSpPr>
        <p:cxnSp>
          <p:nvCxnSpPr>
            <p:cNvPr id="458" name="Google Shape;458;p53"/>
            <p:cNvCxnSpPr/>
            <p:nvPr/>
          </p:nvCxnSpPr>
          <p:spPr>
            <a:xfrm>
              <a:off x="789036676" y="0"/>
              <a:ext cx="1041204270" cy="901566972"/>
            </a:xfrm>
            <a:prstGeom prst="straightConnector1">
              <a:avLst/>
            </a:prstGeom>
            <a:noFill/>
            <a:ln cap="flat" cmpd="sng" w="25400">
              <a:solidFill>
                <a:srgbClr val="77933C"/>
              </a:solidFill>
              <a:prstDash val="solid"/>
              <a:miter lim="800000"/>
              <a:headEnd len="lg" w="lg" type="stealth"/>
              <a:tailEnd len="lg" w="lg" type="stealth"/>
            </a:ln>
          </p:spPr>
        </p:cxnSp>
        <p:sp>
          <p:nvSpPr>
            <p:cNvPr id="459" name="Google Shape;459;p53"/>
            <p:cNvSpPr txBox="1"/>
            <p:nvPr/>
          </p:nvSpPr>
          <p:spPr>
            <a:xfrm>
              <a:off x="0" y="701218176"/>
              <a:ext cx="2147483647" cy="1446265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Calibri"/>
                <a:buNone/>
              </a:pPr>
              <a:r>
                <a:rPr i="0" lang="en-US" sz="1800" u="none">
                  <a:solidFill>
                    <a:srgbClr val="77933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1.1180</a:t>
              </a:r>
              <a:endParaRPr>
                <a:solidFill>
                  <a:srgbClr val="77933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 </a:t>
            </a:r>
            <a:r>
              <a:rPr lang="en-US"/>
              <a:t>Euclidean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Distance Score</a:t>
            </a:r>
            <a:endParaRPr/>
          </a:p>
        </p:txBody>
      </p:sp>
      <p:sp>
        <p:nvSpPr>
          <p:cNvPr id="465" name="Google Shape;465;p54"/>
          <p:cNvSpPr txBox="1"/>
          <p:nvPr>
            <p:ph idx="4294967295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similarity metrics use range [0,1] </a:t>
            </a:r>
            <a:endParaRPr sz="3000"/>
          </a:p>
          <a:p>
            <a: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= no similarity</a:t>
            </a:r>
            <a:endParaRPr sz="2600"/>
          </a:p>
          <a:p>
            <a: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= exactly the same</a:t>
            </a:r>
            <a:endParaRPr sz="2600"/>
          </a:p>
          <a:p>
            <a:pPr indent="0" lvl="1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</a:t>
            </a:r>
            <a:r>
              <a:rPr lang="en-US" sz="3000"/>
              <a:t>Euclidean</a:t>
            </a: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Distance (to measure similarity)</a:t>
            </a:r>
            <a:endParaRPr sz="3000"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p54"/>
          <p:cNvSpPr txBox="1"/>
          <p:nvPr/>
        </p:nvSpPr>
        <p:spPr>
          <a:xfrm>
            <a:off x="1901825" y="3578225"/>
            <a:ext cx="5187900" cy="118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 </a:t>
            </a:r>
            <a:r>
              <a:rPr lang="en-US"/>
              <a:t>Euclidean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Distance Score</a:t>
            </a:r>
            <a:endParaRPr/>
          </a:p>
        </p:txBody>
      </p:sp>
      <p:sp>
        <p:nvSpPr>
          <p:cNvPr id="473" name="Google Shape;473;p55"/>
          <p:cNvSpPr txBox="1"/>
          <p:nvPr>
            <p:ph idx="4294967295" type="body"/>
          </p:nvPr>
        </p:nvSpPr>
        <p:spPr>
          <a:xfrm>
            <a:off x="457200" y="2467025"/>
            <a:ext cx="82296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D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istance(Toby, LaSalle) 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original distance value was </a:t>
            </a:r>
            <a:r>
              <a:rPr lang="en-US" sz="1800"/>
              <a:t>1.1180</a:t>
            </a:r>
            <a:endParaRPr sz="18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Distance(Toby, Matthews) 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800"/>
              <a:t>original distance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was </a:t>
            </a:r>
            <a:r>
              <a:rPr lang="en-US" sz="1800"/>
              <a:t>2.5495</a:t>
            </a:r>
            <a:endParaRPr/>
          </a:p>
        </p:txBody>
      </p:sp>
      <p:pic>
        <p:nvPicPr>
          <p:cNvPr id="474" name="Google Shape;47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750" y="1047747"/>
            <a:ext cx="6236494" cy="132992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55"/>
          <p:cNvSpPr txBox="1"/>
          <p:nvPr/>
        </p:nvSpPr>
        <p:spPr>
          <a:xfrm>
            <a:off x="798525" y="4245263"/>
            <a:ext cx="7547100" cy="54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77" name="Google Shape;477;p55"/>
          <p:cNvSpPr txBox="1"/>
          <p:nvPr/>
        </p:nvSpPr>
        <p:spPr>
          <a:xfrm>
            <a:off x="871537" y="3064375"/>
            <a:ext cx="7547100" cy="543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6"/>
          <p:cNvSpPr txBox="1"/>
          <p:nvPr>
            <p:ph idx="4294967295" type="title"/>
          </p:nvPr>
        </p:nvSpPr>
        <p:spPr>
          <a:xfrm>
            <a:off x="457200" y="2286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 Correlation Coefficient</a:t>
            </a:r>
            <a:endParaRPr/>
          </a:p>
        </p:txBody>
      </p:sp>
      <p:sp>
        <p:nvSpPr>
          <p:cNvPr id="483" name="Google Shape;483;p56"/>
          <p:cNvSpPr txBox="1"/>
          <p:nvPr>
            <p:ph idx="4294967295" type="body"/>
          </p:nvPr>
        </p:nvSpPr>
        <p:spPr>
          <a:xfrm>
            <a:off x="457200" y="1200150"/>
            <a:ext cx="8229600" cy="3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with Euclidean distance</a:t>
            </a:r>
            <a:endParaRPr sz="2600"/>
          </a:p>
          <a:p>
            <a: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Ratings for A: 5, 4, 3        Ratings for B: 3, 2, 1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i="1" lang="en-US" sz="1800"/>
              <a:t>a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lthough A and B seem to share roughly same opinions, distance between ratings are significant</a:t>
            </a:r>
            <a:endParaRPr i="1" sz="26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04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Pearson's </a:t>
            </a:r>
            <a:r>
              <a:rPr b="0" i="1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corrects for "grade inflation"</a:t>
            </a:r>
            <a:endParaRPr sz="26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Yields values between 1 and -1</a:t>
            </a:r>
            <a:b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= perfect correlation</a:t>
            </a:r>
            <a:b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= no correlation</a:t>
            </a:r>
            <a:b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 = inverse correlation</a:t>
            </a:r>
            <a:endParaRPr sz="2600"/>
          </a:p>
        </p:txBody>
      </p:sp>
      <p:sp>
        <p:nvSpPr>
          <p:cNvPr id="484" name="Google Shape;484;p5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Calculating Pearson's </a:t>
            </a:r>
            <a:r>
              <a:rPr i="1" lang="en-US"/>
              <a:t>r</a:t>
            </a:r>
            <a:endParaRPr/>
          </a:p>
        </p:txBody>
      </p:sp>
      <p:sp>
        <p:nvSpPr>
          <p:cNvPr id="491" name="Google Shape;491;p57"/>
          <p:cNvSpPr txBox="1"/>
          <p:nvPr>
            <p:ph idx="1" type="body"/>
          </p:nvPr>
        </p:nvSpPr>
        <p:spPr>
          <a:xfrm>
            <a:off x="457200" y="1200150"/>
            <a:ext cx="8229600" cy="18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800"/>
              <a:t> = User 1’s ratings of all items rated by both users</a:t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800"/>
              <a:t> = User 2’s ratings of all items rated by both users</a:t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800"/>
              <a:t> = mean of all User 1’s ratings</a:t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800"/>
              <a:t> = mean of all User 2’s ratings</a:t>
            </a:r>
            <a:endParaRPr sz="2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492" name="Google Shape;492;p57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3" name="Google Shape;493;p57"/>
          <p:cNvCxnSpPr/>
          <p:nvPr/>
        </p:nvCxnSpPr>
        <p:spPr>
          <a:xfrm>
            <a:off x="511775" y="2505494"/>
            <a:ext cx="3246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7"/>
          <p:cNvCxnSpPr/>
          <p:nvPr/>
        </p:nvCxnSpPr>
        <p:spPr>
          <a:xfrm>
            <a:off x="511775" y="3007719"/>
            <a:ext cx="3246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5" name="Google Shape;495;p57"/>
          <p:cNvPicPr preferRelativeResize="0"/>
          <p:nvPr/>
        </p:nvPicPr>
        <p:blipFill rotWithShape="1">
          <a:blip r:embed="rId3">
            <a:alphaModFix/>
          </a:blip>
          <a:srcRect b="21620" l="0" r="0" t="46377"/>
          <a:stretch/>
        </p:blipFill>
        <p:spPr>
          <a:xfrm>
            <a:off x="457200" y="3421275"/>
            <a:ext cx="8229600" cy="14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Two Critics' Ratings</a:t>
            </a:r>
            <a:endParaRPr/>
          </a:p>
        </p:txBody>
      </p:sp>
      <p:pic>
        <p:nvPicPr>
          <p:cNvPr descr="Attached Image" id="501" name="Google Shape;50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913" y="1098826"/>
            <a:ext cx="4890174" cy="346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58"/>
          <p:cNvGrpSpPr/>
          <p:nvPr/>
        </p:nvGrpSpPr>
        <p:grpSpPr>
          <a:xfrm>
            <a:off x="996075" y="1926461"/>
            <a:ext cx="2837046" cy="823042"/>
            <a:chOff x="0" y="0"/>
            <a:chExt cx="2147483647" cy="2147483647"/>
          </a:xfrm>
        </p:grpSpPr>
        <p:sp>
          <p:nvSpPr>
            <p:cNvPr id="503" name="Google Shape;503;p58"/>
            <p:cNvSpPr/>
            <p:nvPr/>
          </p:nvSpPr>
          <p:spPr>
            <a:xfrm>
              <a:off x="557180019" y="832565405"/>
              <a:ext cx="1590303627" cy="1314918241"/>
            </a:xfrm>
            <a:custGeom>
              <a:rect b="b" l="l" r="r" t="t"/>
              <a:pathLst>
                <a:path extrusionOk="0" h="793377" w="2205318">
                  <a:moveTo>
                    <a:pt x="0" y="0"/>
                  </a:moveTo>
                  <a:cubicBezTo>
                    <a:pt x="540123" y="267821"/>
                    <a:pt x="1080247" y="535642"/>
                    <a:pt x="1331259" y="605118"/>
                  </a:cubicBezTo>
                  <a:cubicBezTo>
                    <a:pt x="1582271" y="674595"/>
                    <a:pt x="1360395" y="385483"/>
                    <a:pt x="1506071" y="416859"/>
                  </a:cubicBezTo>
                  <a:cubicBezTo>
                    <a:pt x="1651748" y="448236"/>
                    <a:pt x="1928533" y="620806"/>
                    <a:pt x="2205318" y="793377"/>
                  </a:cubicBezTo>
                </a:path>
              </a:pathLst>
            </a:custGeom>
            <a:noFill/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8"/>
            <p:cNvSpPr txBox="1"/>
            <p:nvPr/>
          </p:nvSpPr>
          <p:spPr>
            <a:xfrm>
              <a:off x="0" y="0"/>
              <a:ext cx="906137186" cy="1645755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Calibri"/>
                <a:buNone/>
              </a:pPr>
              <a:r>
                <a:rPr b="0" i="0" lang="en-US" sz="1800" u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Best-fit line</a:t>
              </a:r>
              <a:endParaRPr/>
            </a:p>
          </p:txBody>
        </p:sp>
      </p:grpSp>
      <p:grpSp>
        <p:nvGrpSpPr>
          <p:cNvPr id="505" name="Google Shape;505;p58"/>
          <p:cNvGrpSpPr/>
          <p:nvPr/>
        </p:nvGrpSpPr>
        <p:grpSpPr>
          <a:xfrm>
            <a:off x="3340956" y="1098830"/>
            <a:ext cx="4575544" cy="2349190"/>
            <a:chOff x="0" y="0"/>
            <a:chExt cx="2147483647" cy="2147483647"/>
          </a:xfrm>
        </p:grpSpPr>
        <p:cxnSp>
          <p:nvCxnSpPr>
            <p:cNvPr id="506" name="Google Shape;506;p58"/>
            <p:cNvCxnSpPr/>
            <p:nvPr/>
          </p:nvCxnSpPr>
          <p:spPr>
            <a:xfrm>
              <a:off x="509893148" y="506059607"/>
              <a:ext cx="192194537" cy="45469213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lg" w="lg" type="stealth"/>
              <a:tailEnd len="lg" w="lg" type="stealth"/>
            </a:ln>
          </p:spPr>
        </p:cxnSp>
        <p:cxnSp>
          <p:nvCxnSpPr>
            <p:cNvPr id="507" name="Google Shape;507;p58"/>
            <p:cNvCxnSpPr/>
            <p:nvPr/>
          </p:nvCxnSpPr>
          <p:spPr>
            <a:xfrm>
              <a:off x="812685312" y="920914674"/>
              <a:ext cx="119963183" cy="257512612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lg" w="lg" type="stealth"/>
              <a:tailEnd len="lg" w="lg" type="stealth"/>
            </a:ln>
          </p:spPr>
        </p:cxnSp>
        <p:cxnSp>
          <p:nvCxnSpPr>
            <p:cNvPr id="508" name="Google Shape;508;p58"/>
            <p:cNvCxnSpPr/>
            <p:nvPr/>
          </p:nvCxnSpPr>
          <p:spPr>
            <a:xfrm>
              <a:off x="132749813" y="1227499921"/>
              <a:ext cx="126158437" cy="252576268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lg" w="lg" type="stealth"/>
              <a:tailEnd len="lg" w="lg" type="stealth"/>
            </a:ln>
          </p:spPr>
        </p:cxnSp>
        <p:cxnSp>
          <p:nvCxnSpPr>
            <p:cNvPr id="509" name="Google Shape;509;p58"/>
            <p:cNvCxnSpPr/>
            <p:nvPr/>
          </p:nvCxnSpPr>
          <p:spPr>
            <a:xfrm>
              <a:off x="403007247" y="1325609758"/>
              <a:ext cx="106868610" cy="183467452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lg" w="lg" type="stealth"/>
              <a:tailEnd len="lg" w="lg" type="stealth"/>
            </a:ln>
          </p:spPr>
        </p:cxnSp>
        <p:cxnSp>
          <p:nvCxnSpPr>
            <p:cNvPr id="510" name="Google Shape;510;p58"/>
            <p:cNvCxnSpPr/>
            <p:nvPr/>
          </p:nvCxnSpPr>
          <p:spPr>
            <a:xfrm>
              <a:off x="0" y="1837856954"/>
              <a:ext cx="162518179" cy="309626692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lg" w="lg" type="stealth"/>
              <a:tailEnd len="lg" w="lg" type="stealth"/>
            </a:ln>
          </p:spPr>
        </p:cxnSp>
        <p:sp>
          <p:nvSpPr>
            <p:cNvPr id="511" name="Google Shape;511;p58"/>
            <p:cNvSpPr txBox="1"/>
            <p:nvPr/>
          </p:nvSpPr>
          <p:spPr>
            <a:xfrm>
              <a:off x="879058331" y="0"/>
              <a:ext cx="1268425315" cy="573690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Further distance means </a:t>
              </a:r>
              <a:b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less correlation</a:t>
              </a:r>
              <a:endParaRPr/>
            </a:p>
          </p:txBody>
        </p:sp>
      </p:grpSp>
      <p:sp>
        <p:nvSpPr>
          <p:cNvPr id="512" name="Google Shape;512;p58"/>
          <p:cNvSpPr txBox="1"/>
          <p:nvPr/>
        </p:nvSpPr>
        <p:spPr>
          <a:xfrm>
            <a:off x="7169150" y="2090738"/>
            <a:ext cx="1593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Pearson's </a:t>
            </a:r>
            <a:r>
              <a:rPr b="0" i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0.4</a:t>
            </a:r>
            <a:endParaRPr/>
          </a:p>
        </p:txBody>
      </p:sp>
      <p:sp>
        <p:nvSpPr>
          <p:cNvPr id="513" name="Google Shape;513;p5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58"/>
          <p:cNvSpPr txBox="1"/>
          <p:nvPr/>
        </p:nvSpPr>
        <p:spPr>
          <a:xfrm>
            <a:off x="125700" y="4598873"/>
            <a:ext cx="89421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PCI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, pgs. 8-15, </a:t>
            </a: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"How to Find Similar Users with Python"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archived page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tached Image" id="519" name="Google Shape;51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6350" y="1063376"/>
            <a:ext cx="5025788" cy="35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9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Two Critics' Ratings</a:t>
            </a:r>
            <a:endParaRPr/>
          </a:p>
        </p:txBody>
      </p:sp>
      <p:sp>
        <p:nvSpPr>
          <p:cNvPr id="521" name="Google Shape;521;p59"/>
          <p:cNvSpPr txBox="1"/>
          <p:nvPr/>
        </p:nvSpPr>
        <p:spPr>
          <a:xfrm>
            <a:off x="7169150" y="2090738"/>
            <a:ext cx="1593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Pearson's </a:t>
            </a:r>
            <a:r>
              <a:rPr b="0" i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0.75</a:t>
            </a:r>
            <a:endParaRPr/>
          </a:p>
        </p:txBody>
      </p:sp>
      <p:grpSp>
        <p:nvGrpSpPr>
          <p:cNvPr id="522" name="Google Shape;522;p59"/>
          <p:cNvGrpSpPr/>
          <p:nvPr/>
        </p:nvGrpSpPr>
        <p:grpSpPr>
          <a:xfrm>
            <a:off x="4026025" y="3728269"/>
            <a:ext cx="2250000" cy="554919"/>
            <a:chOff x="0" y="0"/>
            <a:chExt cx="2147483647" cy="2147483647"/>
          </a:xfrm>
        </p:grpSpPr>
        <p:sp>
          <p:nvSpPr>
            <p:cNvPr id="523" name="Google Shape;523;p59"/>
            <p:cNvSpPr/>
            <p:nvPr/>
          </p:nvSpPr>
          <p:spPr>
            <a:xfrm>
              <a:off x="1213724008" y="937115579"/>
              <a:ext cx="747578286" cy="1210368067"/>
            </a:xfrm>
            <a:custGeom>
              <a:rect b="b" l="l" r="r" t="t"/>
              <a:pathLst>
                <a:path extrusionOk="0" h="793377" w="2205318">
                  <a:moveTo>
                    <a:pt x="0" y="0"/>
                  </a:moveTo>
                  <a:cubicBezTo>
                    <a:pt x="540123" y="267821"/>
                    <a:pt x="1080247" y="535642"/>
                    <a:pt x="1331259" y="605118"/>
                  </a:cubicBezTo>
                  <a:cubicBezTo>
                    <a:pt x="1582271" y="674595"/>
                    <a:pt x="1360395" y="385483"/>
                    <a:pt x="1506071" y="416859"/>
                  </a:cubicBezTo>
                  <a:cubicBezTo>
                    <a:pt x="1651748" y="448236"/>
                    <a:pt x="1928533" y="620806"/>
                    <a:pt x="2205318" y="793377"/>
                  </a:cubicBezTo>
                </a:path>
              </a:pathLst>
            </a:custGeom>
            <a:noFill/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9"/>
            <p:cNvSpPr txBox="1"/>
            <p:nvPr/>
          </p:nvSpPr>
          <p:spPr>
            <a:xfrm>
              <a:off x="0" y="0"/>
              <a:ext cx="2147483647" cy="14495694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Calibri"/>
                <a:buNone/>
              </a:pPr>
              <a:r>
                <a:rPr b="0" i="0" lang="en-US" sz="1800" u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Gives higher scores</a:t>
              </a:r>
              <a:endParaRPr/>
            </a:p>
          </p:txBody>
        </p:sp>
      </p:grpSp>
      <p:sp>
        <p:nvSpPr>
          <p:cNvPr id="525" name="Google Shape;525;p5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p59"/>
          <p:cNvSpPr txBox="1"/>
          <p:nvPr/>
        </p:nvSpPr>
        <p:spPr>
          <a:xfrm>
            <a:off x="125700" y="4598873"/>
            <a:ext cx="89421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PCI</a:t>
            </a: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, pgs. 8-15, </a:t>
            </a: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"How to Find Similar Users with Python"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archived page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"/>
          <p:cNvSpPr txBox="1"/>
          <p:nvPr/>
        </p:nvSpPr>
        <p:spPr>
          <a:xfrm>
            <a:off x="153450" y="4600275"/>
            <a:ext cx="8682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scipy.stats.pearsonr — SciPy v1.5.3 Reference Guide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and pg. 13 in </a:t>
            </a: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PCI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60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60"/>
          <p:cNvSpPr txBox="1"/>
          <p:nvPr>
            <p:ph idx="1" type="body"/>
          </p:nvPr>
        </p:nvSpPr>
        <p:spPr>
          <a:xfrm>
            <a:off x="245550" y="4219503"/>
            <a:ext cx="77385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Create new R Google Colab notebook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 </a:t>
            </a:r>
            <a:endParaRPr/>
          </a:p>
        </p:txBody>
      </p:sp>
      <p:sp>
        <p:nvSpPr>
          <p:cNvPr id="534" name="Google Shape;534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Pearson's </a:t>
            </a:r>
            <a:r>
              <a:rPr i="1" lang="en-US"/>
              <a:t>r </a:t>
            </a:r>
            <a:r>
              <a:rPr lang="en-US"/>
              <a:t>in R</a:t>
            </a:r>
            <a:endParaRPr/>
          </a:p>
        </p:txBody>
      </p:sp>
      <p:pic>
        <p:nvPicPr>
          <p:cNvPr id="535" name="Google Shape;53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0900" y="1063369"/>
            <a:ext cx="5122181" cy="319280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Similarity Measures</a:t>
            </a:r>
            <a:endParaRPr/>
          </a:p>
        </p:txBody>
      </p:sp>
      <p:sp>
        <p:nvSpPr>
          <p:cNvPr id="541" name="Google Shape;541;p61"/>
          <p:cNvSpPr txBox="1"/>
          <p:nvPr>
            <p:ph idx="4294967295" type="body"/>
          </p:nvPr>
        </p:nvSpPr>
        <p:spPr>
          <a:xfrm>
            <a:off x="457200" y="1200150"/>
            <a:ext cx="82296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Cosine similarity</a:t>
            </a:r>
            <a:r>
              <a:rPr lang="en-US" sz="3100"/>
              <a:t> (Wikipedia)</a:t>
            </a:r>
            <a:endParaRPr b="0" i="0" sz="31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00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3365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Jaccard coefficient</a:t>
            </a:r>
            <a:r>
              <a:rPr lang="en-US" sz="3100"/>
              <a:t> (Wikipedia)</a:t>
            </a:r>
            <a:endParaRPr b="0" i="0" sz="31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000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3365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Manhattan (taxicab) distance</a:t>
            </a:r>
            <a:r>
              <a:rPr lang="en-US" sz="3100"/>
              <a:t> (Wikipedia)</a:t>
            </a:r>
            <a:endParaRPr b="0" i="0" sz="31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000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3365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</a:pP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Others…</a:t>
            </a:r>
            <a:endParaRPr sz="3100"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1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ck-photo-guess-how-many-jelly-beans-in-a-mason-jar-121109632.jpeg"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6612" y="202350"/>
            <a:ext cx="2603897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0" y="4183425"/>
            <a:ext cx="91440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img source: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https://www.shutterstock.com/image-photo/guess-how-many-jelly-beans-mason-121109632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Crowd-sourced strategies: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How to Count Jelly Beans in a Jar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How to win a guess the number of jelly beans in a jar contest</a:t>
            </a:r>
            <a:r>
              <a:rPr i="0" lang="en-US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Moving On…</a:t>
            </a:r>
            <a:endParaRPr/>
          </a:p>
        </p:txBody>
      </p:sp>
      <p:pic>
        <p:nvPicPr>
          <p:cNvPr id="548" name="Google Shape;548;p6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175" y="1202531"/>
            <a:ext cx="8375700" cy="22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2"/>
          <p:cNvSpPr/>
          <p:nvPr/>
        </p:nvSpPr>
        <p:spPr>
          <a:xfrm>
            <a:off x="1676400" y="3028950"/>
            <a:ext cx="1066800" cy="3999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2"/>
          <p:cNvSpPr/>
          <p:nvPr/>
        </p:nvSpPr>
        <p:spPr>
          <a:xfrm>
            <a:off x="4038600" y="3028950"/>
            <a:ext cx="1066800" cy="3999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2"/>
          <p:cNvSpPr/>
          <p:nvPr/>
        </p:nvSpPr>
        <p:spPr>
          <a:xfrm>
            <a:off x="7543800" y="3028950"/>
            <a:ext cx="1066800" cy="399900"/>
          </a:xfrm>
          <a:prstGeom prst="ellipse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2"/>
          <p:cNvSpPr txBox="1"/>
          <p:nvPr/>
        </p:nvSpPr>
        <p:spPr>
          <a:xfrm>
            <a:off x="1562100" y="4000500"/>
            <a:ext cx="5867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Toby see these movies?</a:t>
            </a:r>
            <a:endParaRPr/>
          </a:p>
        </p:txBody>
      </p:sp>
      <p:sp>
        <p:nvSpPr>
          <p:cNvPr id="553" name="Google Shape;553;p6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4" name="Google Shape;554;p62"/>
          <p:cNvSpPr txBox="1"/>
          <p:nvPr/>
        </p:nvSpPr>
        <p:spPr>
          <a:xfrm>
            <a:off x="59125" y="4595831"/>
            <a:ext cx="30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PCI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pgs. 15-19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3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Should We Ask?</a:t>
            </a:r>
            <a:endParaRPr/>
          </a:p>
        </p:txBody>
      </p:sp>
      <p:sp>
        <p:nvSpPr>
          <p:cNvPr id="560" name="Google Shape;560;p63"/>
          <p:cNvSpPr txBox="1"/>
          <p:nvPr>
            <p:ph idx="4294967295" type="body"/>
          </p:nvPr>
        </p:nvSpPr>
        <p:spPr>
          <a:xfrm>
            <a:off x="457200" y="1200150"/>
            <a:ext cx="84642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find recommendations for movies we have not seen, we could…</a:t>
            </a:r>
            <a:endParaRPr sz="2600"/>
          </a:p>
          <a:p>
            <a:pPr indent="-476250" lvl="1" marL="9715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a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critic whose taste best matches ours</a:t>
            </a:r>
            <a:endParaRPr sz="2200"/>
          </a:p>
          <a:p>
            <a:pPr indent="457200" lvl="0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they haven't rated a movie we are interested in?</a:t>
            </a:r>
            <a:endParaRPr i="1" sz="2600"/>
          </a:p>
          <a:p>
            <a:pPr indent="-476250" lvl="1" marL="9715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critics' input but give critics with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tastes more impact on decision</a:t>
            </a:r>
            <a:endParaRPr sz="2200"/>
          </a:p>
          <a:p>
            <a:pPr indent="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048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option 2, use similarity metric to compare all ratings with ours, and compute average rating based on weighted similarity</a:t>
            </a:r>
            <a:endParaRPr sz="2600"/>
          </a:p>
        </p:txBody>
      </p:sp>
      <p:sp>
        <p:nvSpPr>
          <p:cNvPr id="561" name="Google Shape;561;p6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376" y="1325551"/>
            <a:ext cx="4510800" cy="26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4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Toby See "Lady in the Water"?</a:t>
            </a:r>
            <a:endParaRPr/>
          </a:p>
        </p:txBody>
      </p:sp>
      <p:sp>
        <p:nvSpPr>
          <p:cNvPr id="568" name="Google Shape;568;p64"/>
          <p:cNvSpPr txBox="1"/>
          <p:nvPr/>
        </p:nvSpPr>
        <p:spPr>
          <a:xfrm>
            <a:off x="419100" y="3976750"/>
            <a:ext cx="8305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Av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Weighted Total / Similarity Total = 8.38/2.95 = </a:t>
            </a:r>
            <a:r>
              <a:rPr b="1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2.83</a:t>
            </a:r>
            <a:br>
              <a:rPr b="0" i="0" lang="en-US" sz="2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Toby is likely to rate this movie 2.83</a:t>
            </a:r>
            <a:endParaRPr sz="1300"/>
          </a:p>
        </p:txBody>
      </p:sp>
      <p:grpSp>
        <p:nvGrpSpPr>
          <p:cNvPr id="569" name="Google Shape;569;p64"/>
          <p:cNvGrpSpPr/>
          <p:nvPr/>
        </p:nvGrpSpPr>
        <p:grpSpPr>
          <a:xfrm>
            <a:off x="217750" y="2272602"/>
            <a:ext cx="1814513" cy="1208225"/>
            <a:chOff x="0" y="0"/>
            <a:chExt cx="2147483646" cy="2147483646"/>
          </a:xfrm>
        </p:grpSpPr>
        <p:sp>
          <p:nvSpPr>
            <p:cNvPr id="570" name="Google Shape;570;p64"/>
            <p:cNvSpPr txBox="1"/>
            <p:nvPr/>
          </p:nvSpPr>
          <p:spPr>
            <a:xfrm>
              <a:off x="0" y="0"/>
              <a:ext cx="1895766280" cy="2147483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Not included in Total since no rating</a:t>
              </a: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for Lady in the Water</a:t>
              </a:r>
              <a:endParaRPr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1" name="Google Shape;571;p64"/>
            <p:cNvCxnSpPr/>
            <p:nvPr/>
          </p:nvCxnSpPr>
          <p:spPr>
            <a:xfrm>
              <a:off x="1717987099" y="789595407"/>
              <a:ext cx="429496546" cy="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med" w="med" type="none"/>
              <a:tailEnd len="lg" w="lg" type="stealth"/>
            </a:ln>
          </p:spPr>
        </p:cxnSp>
      </p:grpSp>
      <p:grpSp>
        <p:nvGrpSpPr>
          <p:cNvPr id="572" name="Google Shape;572;p64"/>
          <p:cNvGrpSpPr/>
          <p:nvPr/>
        </p:nvGrpSpPr>
        <p:grpSpPr>
          <a:xfrm>
            <a:off x="-10858" y="1044432"/>
            <a:ext cx="3127708" cy="775193"/>
            <a:chOff x="0" y="0"/>
            <a:chExt cx="2147483647" cy="2147483647"/>
          </a:xfrm>
        </p:grpSpPr>
        <p:sp>
          <p:nvSpPr>
            <p:cNvPr id="573" name="Google Shape;573;p64"/>
            <p:cNvSpPr txBox="1"/>
            <p:nvPr/>
          </p:nvSpPr>
          <p:spPr>
            <a:xfrm>
              <a:off x="0" y="0"/>
              <a:ext cx="1931565704" cy="11271781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All Toby's ratings compared to other critics'</a:t>
              </a:r>
              <a:endParaRPr/>
            </a:p>
          </p:txBody>
        </p:sp>
        <p:cxnSp>
          <p:nvCxnSpPr>
            <p:cNvPr id="574" name="Google Shape;574;p64"/>
            <p:cNvCxnSpPr/>
            <p:nvPr/>
          </p:nvCxnSpPr>
          <p:spPr>
            <a:xfrm>
              <a:off x="1525630119" y="1254075808"/>
              <a:ext cx="621853527" cy="893407838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med" w="med" type="none"/>
              <a:tailEnd len="lg" w="lg" type="stealth"/>
            </a:ln>
          </p:spPr>
        </p:cxnSp>
      </p:grpSp>
      <p:grpSp>
        <p:nvGrpSpPr>
          <p:cNvPr id="575" name="Google Shape;575;p64"/>
          <p:cNvGrpSpPr/>
          <p:nvPr/>
        </p:nvGrpSpPr>
        <p:grpSpPr>
          <a:xfrm>
            <a:off x="6553209" y="1820175"/>
            <a:ext cx="1726966" cy="315825"/>
            <a:chOff x="0" y="0"/>
            <a:chExt cx="2147483647" cy="2147483647"/>
          </a:xfrm>
        </p:grpSpPr>
        <p:sp>
          <p:nvSpPr>
            <p:cNvPr id="576" name="Google Shape;576;p64"/>
            <p:cNvSpPr txBox="1"/>
            <p:nvPr/>
          </p:nvSpPr>
          <p:spPr>
            <a:xfrm>
              <a:off x="421224762" y="0"/>
              <a:ext cx="1726258884" cy="2147483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0.99 × 2.5</a:t>
              </a:r>
              <a:endParaRPr/>
            </a:p>
          </p:txBody>
        </p:sp>
        <p:cxnSp>
          <p:nvCxnSpPr>
            <p:cNvPr id="577" name="Google Shape;577;p64"/>
            <p:cNvCxnSpPr/>
            <p:nvPr/>
          </p:nvCxnSpPr>
          <p:spPr>
            <a:xfrm rot="10800000">
              <a:off x="0" y="1363825156"/>
              <a:ext cx="532303898" cy="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med" w="med" type="none"/>
              <a:tailEnd len="lg" w="lg" type="stealth"/>
            </a:ln>
          </p:spPr>
        </p:cxnSp>
      </p:grpSp>
      <p:grpSp>
        <p:nvGrpSpPr>
          <p:cNvPr id="578" name="Google Shape;578;p64"/>
          <p:cNvGrpSpPr/>
          <p:nvPr/>
        </p:nvGrpSpPr>
        <p:grpSpPr>
          <a:xfrm>
            <a:off x="4190417" y="799711"/>
            <a:ext cx="2812494" cy="859951"/>
            <a:chOff x="0" y="0"/>
            <a:chExt cx="2147483647" cy="2147483647"/>
          </a:xfrm>
        </p:grpSpPr>
        <p:sp>
          <p:nvSpPr>
            <p:cNvPr id="579" name="Google Shape;579;p64"/>
            <p:cNvSpPr txBox="1"/>
            <p:nvPr/>
          </p:nvSpPr>
          <p:spPr>
            <a:xfrm>
              <a:off x="0" y="0"/>
              <a:ext cx="2147483647" cy="1017473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Higher values influence Weighted </a:t>
              </a: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8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more</a:t>
              </a:r>
              <a:endParaRPr/>
            </a:p>
          </p:txBody>
        </p:sp>
        <p:cxnSp>
          <p:nvCxnSpPr>
            <p:cNvPr id="580" name="Google Shape;580;p64"/>
            <p:cNvCxnSpPr/>
            <p:nvPr/>
          </p:nvCxnSpPr>
          <p:spPr>
            <a:xfrm flipH="1">
              <a:off x="1056067" y="853426583"/>
              <a:ext cx="280605150" cy="1294057063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med" w="med" type="none"/>
              <a:tailEnd len="lg" w="lg" type="stealth"/>
            </a:ln>
          </p:spPr>
        </p:cxnSp>
      </p:grpSp>
      <p:sp>
        <p:nvSpPr>
          <p:cNvPr id="581" name="Google Shape;581;p6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5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Recommendations</a:t>
            </a:r>
            <a:endParaRPr/>
          </a:p>
        </p:txBody>
      </p:sp>
      <p:sp>
        <p:nvSpPr>
          <p:cNvPr id="587" name="Google Shape;587;p65"/>
          <p:cNvSpPr txBox="1"/>
          <p:nvPr>
            <p:ph idx="4294967295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example used distance metric to find critics with similar taste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we want to find movies that are similar to some given movie?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Use same method but swap rows and columns</a:t>
            </a:r>
            <a:endParaRPr/>
          </a:p>
        </p:txBody>
      </p:sp>
      <p:sp>
        <p:nvSpPr>
          <p:cNvPr id="588" name="Google Shape;588;p6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6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 and Columns Swapped</a:t>
            </a:r>
            <a:endParaRPr/>
          </a:p>
        </p:txBody>
      </p:sp>
      <p:pic>
        <p:nvPicPr>
          <p:cNvPr id="594" name="Google Shape;594;p6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175" y="1202531"/>
            <a:ext cx="83757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6"/>
          <p:cNvSpPr txBox="1"/>
          <p:nvPr/>
        </p:nvSpPr>
        <p:spPr>
          <a:xfrm>
            <a:off x="419100" y="3476428"/>
            <a:ext cx="830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movies like </a:t>
            </a: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Superman Returns 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comparing its row with all other rows…</a:t>
            </a:r>
            <a:endParaRPr/>
          </a:p>
        </p:txBody>
      </p:sp>
      <p:sp>
        <p:nvSpPr>
          <p:cNvPr id="596" name="Google Shape;596;p6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7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Movies Similar to </a:t>
            </a:r>
            <a:r>
              <a:rPr b="0" i="1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Superman Returns</a:t>
            </a:r>
            <a:endParaRPr/>
          </a:p>
        </p:txBody>
      </p:sp>
      <p:pic>
        <p:nvPicPr>
          <p:cNvPr id="602" name="Google Shape;602;p6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725" y="1376363"/>
            <a:ext cx="3670200" cy="17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7"/>
          <p:cNvSpPr txBox="1"/>
          <p:nvPr/>
        </p:nvSpPr>
        <p:spPr>
          <a:xfrm>
            <a:off x="419100" y="3963900"/>
            <a:ext cx="83058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2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like </a:t>
            </a:r>
            <a:r>
              <a:rPr b="0" i="1" lang="en-US" sz="2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Superman Returns,</a:t>
            </a:r>
            <a:r>
              <a:rPr b="0" i="0" lang="en-US" sz="2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probably won't like </a:t>
            </a:r>
            <a:r>
              <a:rPr b="0" i="1" lang="en-US" sz="2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My Luck </a:t>
            </a:r>
            <a:r>
              <a:rPr b="0" i="0" lang="en-US" sz="29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(and vice versa)!</a:t>
            </a:r>
            <a:endParaRPr sz="1100"/>
          </a:p>
        </p:txBody>
      </p:sp>
      <p:pic>
        <p:nvPicPr>
          <p:cNvPr id="604" name="Google Shape;60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1085850"/>
            <a:ext cx="3321844" cy="271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67"/>
          <p:cNvGrpSpPr/>
          <p:nvPr/>
        </p:nvGrpSpPr>
        <p:grpSpPr>
          <a:xfrm>
            <a:off x="3561089" y="1879278"/>
            <a:ext cx="3152984" cy="1311396"/>
            <a:chOff x="0" y="0"/>
            <a:chExt cx="2147483647" cy="2147483647"/>
          </a:xfrm>
        </p:grpSpPr>
        <p:sp>
          <p:nvSpPr>
            <p:cNvPr id="606" name="Google Shape;606;p67"/>
            <p:cNvSpPr/>
            <p:nvPr/>
          </p:nvSpPr>
          <p:spPr>
            <a:xfrm>
              <a:off x="0" y="0"/>
              <a:ext cx="1500869665" cy="1765340949"/>
            </a:xfrm>
            <a:custGeom>
              <a:rect b="b" l="l" r="r" t="t"/>
              <a:pathLst>
                <a:path extrusionOk="0" h="1358153" w="2312894">
                  <a:moveTo>
                    <a:pt x="0" y="1358153"/>
                  </a:moveTo>
                  <a:cubicBezTo>
                    <a:pt x="618564" y="906556"/>
                    <a:pt x="1237129" y="454959"/>
                    <a:pt x="1519517" y="309283"/>
                  </a:cubicBezTo>
                  <a:cubicBezTo>
                    <a:pt x="1801905" y="163606"/>
                    <a:pt x="1562100" y="535641"/>
                    <a:pt x="1694329" y="484094"/>
                  </a:cubicBezTo>
                  <a:cubicBezTo>
                    <a:pt x="1826558" y="432547"/>
                    <a:pt x="2069726" y="216273"/>
                    <a:pt x="2312894" y="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7"/>
            <p:cNvSpPr txBox="1"/>
            <p:nvPr/>
          </p:nvSpPr>
          <p:spPr>
            <a:xfrm>
              <a:off x="547723452" y="1313334483"/>
              <a:ext cx="1599760194" cy="834149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Negative </a:t>
              </a:r>
              <a:b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8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correlation!</a:t>
              </a:r>
              <a:endParaRPr/>
            </a:p>
          </p:txBody>
        </p:sp>
      </p:grpSp>
      <p:sp>
        <p:nvSpPr>
          <p:cNvPr id="608" name="Google Shape;608;p6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9" name="Google Shape;609;p67"/>
          <p:cNvSpPr txBox="1"/>
          <p:nvPr/>
        </p:nvSpPr>
        <p:spPr>
          <a:xfrm>
            <a:off x="4863750" y="3689991"/>
            <a:ext cx="226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Fig 2-5 from PCI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8"/>
          <p:cNvSpPr txBox="1"/>
          <p:nvPr>
            <p:ph type="ctrTitle"/>
          </p:nvPr>
        </p:nvSpPr>
        <p:spPr>
          <a:xfrm>
            <a:off x="188425" y="264094"/>
            <a:ext cx="88701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Collective Intelligence &amp; </a:t>
            </a:r>
            <a:br>
              <a:rPr b="1" lang="en-US"/>
            </a:br>
            <a:r>
              <a:rPr b="1" lang="en-US"/>
              <a:t>Recommender Systems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4 - Challenges for Collaborative Filtering)</a:t>
            </a:r>
            <a:endParaRPr sz="3600"/>
          </a:p>
        </p:txBody>
      </p:sp>
      <p:sp>
        <p:nvSpPr>
          <p:cNvPr id="615" name="Google Shape;615;p68"/>
          <p:cNvSpPr txBox="1"/>
          <p:nvPr/>
        </p:nvSpPr>
        <p:spPr>
          <a:xfrm>
            <a:off x="1371600" y="26991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8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617" name="Google Shape;61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8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for Collaborative Filtering </a:t>
            </a:r>
            <a:endParaRPr/>
          </a:p>
        </p:txBody>
      </p:sp>
      <p:sp>
        <p:nvSpPr>
          <p:cNvPr id="624" name="Google Shape;624;p69"/>
          <p:cNvSpPr txBox="1"/>
          <p:nvPr>
            <p:ph idx="4294967295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Ratings data is often sparse</a:t>
            </a:r>
            <a:endParaRPr sz="2500"/>
          </a:p>
          <a:p>
            <a:pPr indent="-24130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data sets required</a:t>
            </a:r>
            <a:endParaRPr sz="2100"/>
          </a:p>
          <a:p>
            <a:pPr indent="-24130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Cold start problem: new users must first rate a number of items before CF can work</a:t>
            </a:r>
            <a:endParaRPr sz="21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29845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all items against all users is not efficient/scalable</a:t>
            </a:r>
            <a:endParaRPr sz="2500"/>
          </a:p>
          <a:p>
            <a:pPr indent="-24130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against a sample</a:t>
            </a:r>
            <a:endParaRPr sz="2100"/>
          </a:p>
          <a:p>
            <a:pPr indent="-24130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clustering algorithm to locate best neighbors</a:t>
            </a:r>
            <a:endParaRPr sz="2100"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6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" name="Google Shape;626;p69"/>
          <p:cNvSpPr txBox="1"/>
          <p:nvPr/>
        </p:nvSpPr>
        <p:spPr>
          <a:xfrm>
            <a:off x="154950" y="4518450"/>
            <a:ext cx="88341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Clustering algorithms are covered in Ch 3 of </a:t>
            </a:r>
            <a:r>
              <a:rPr i="1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Programming Collective Intelligence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0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for Collaborative Filtering </a:t>
            </a:r>
            <a:endParaRPr/>
          </a:p>
        </p:txBody>
      </p:sp>
      <p:sp>
        <p:nvSpPr>
          <p:cNvPr id="632" name="Google Shape;632;p70"/>
          <p:cNvSpPr txBox="1"/>
          <p:nvPr>
            <p:ph idx="4294967295" type="body"/>
          </p:nvPr>
        </p:nvSpPr>
        <p:spPr>
          <a:xfrm>
            <a:off x="457200" y="1200150"/>
            <a:ext cx="8229600" cy="30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Susceptible to cheating (</a:t>
            </a:r>
            <a:r>
              <a:rPr lang="en-US" sz="2800"/>
              <a:t>S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hilling attacks)</a:t>
            </a:r>
            <a:endParaRPr sz="28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Rate your own products higher and your competitors lower</a:t>
            </a:r>
            <a:endParaRPr sz="24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Rate like everyone else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except a select few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items you want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to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sz="2400"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70"/>
          <p:cNvSpPr txBox="1"/>
          <p:nvPr/>
        </p:nvSpPr>
        <p:spPr>
          <a:xfrm>
            <a:off x="457200" y="4420713"/>
            <a:ext cx="8001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 and Riedl, </a:t>
            </a:r>
            <a:r>
              <a:rPr b="0" i="0" lang="en-U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"Shilling Recommender Systems for Fun and Profit"</a:t>
            </a:r>
            <a:r>
              <a:rPr b="0" i="0" lang="en-US" sz="1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WWW 2004 </a:t>
            </a:r>
            <a:endParaRPr sz="1500" u="non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source</a:t>
            </a:r>
            <a:r>
              <a:rPr b="0" i="0" lang="en-US" sz="13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0"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http://www.somethingawful.com/d/photoshop-phriday/cheating-in-sports.php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0775" y="2343150"/>
            <a:ext cx="2678906" cy="206454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1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 it isn't true!</a:t>
            </a:r>
            <a:endParaRPr/>
          </a:p>
        </p:txBody>
      </p:sp>
      <p:pic>
        <p:nvPicPr>
          <p:cNvPr id="641" name="Google Shape;64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280" y="1192450"/>
            <a:ext cx="5495447" cy="29946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2" name="Google Shape;642;p71"/>
          <p:cNvSpPr txBox="1"/>
          <p:nvPr/>
        </p:nvSpPr>
        <p:spPr>
          <a:xfrm>
            <a:off x="571500" y="4163750"/>
            <a:ext cx="80010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Hidden Industry Dupes Social Media Users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Astroturfing</a:t>
            </a:r>
            <a:r>
              <a:rPr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(Wikipedia)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OSoMe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(Observatory on Social Media), Indiana University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am-smith-benevolence"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12" y="1226344"/>
            <a:ext cx="5716191" cy="268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1066800" y="114300"/>
            <a:ext cx="7162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Collective Intelligence in Classical Economic Theory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1786950" y="4332250"/>
            <a:ext cx="5722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Invisible hand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(Wikipedia)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The Wealth of Nations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(Wikipedia)</a:t>
            </a:r>
            <a:r>
              <a:rPr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2"/>
          <p:cNvSpPr txBox="1"/>
          <p:nvPr/>
        </p:nvSpPr>
        <p:spPr>
          <a:xfrm>
            <a:off x="457200" y="1143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reviews are sarcastic…</a:t>
            </a:r>
            <a:endParaRPr/>
          </a:p>
        </p:txBody>
      </p:sp>
      <p:pic>
        <p:nvPicPr>
          <p:cNvPr descr="bic-for-her.png" id="649" name="Google Shape;64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900" y="971700"/>
            <a:ext cx="3086101" cy="311110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2"/>
          <p:cNvSpPr txBox="1"/>
          <p:nvPr/>
        </p:nvSpPr>
        <p:spPr>
          <a:xfrm>
            <a:off x="0" y="4610100"/>
            <a:ext cx="5345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BIC For Her Retractable Ball Pen at Amazon.com</a:t>
            </a:r>
            <a:r>
              <a:rPr i="0" lang="en-US" sz="1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72"/>
          <p:cNvSpPr txBox="1"/>
          <p:nvPr/>
        </p:nvSpPr>
        <p:spPr>
          <a:xfrm>
            <a:off x="76200" y="3256347"/>
            <a:ext cx="4267200" cy="135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 out of 5 stars Received As Wedding Gift- LOVE THEM!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agilerton on August 28, 2012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Style Name: BlueSize: 1 - Pack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received a set of these pens for my wedding. Unfortunately I can't write or type (my husband is actually typing for me.) However, I do so love the pretty colors. I've been learning how to write with them. …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-wolf-moon.png" id="652" name="Google Shape;65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5100" y="984200"/>
            <a:ext cx="3061096" cy="3086098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2"/>
          <p:cNvSpPr txBox="1"/>
          <p:nvPr/>
        </p:nvSpPr>
        <p:spPr>
          <a:xfrm>
            <a:off x="4495800" y="4457700"/>
            <a:ext cx="45546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The Mountain Men's Three Wolf Moon Short Sleeve Tee at Amazon.com</a:t>
            </a:r>
            <a:r>
              <a:rPr i="0" lang="en-US" sz="1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2"/>
          <p:cNvSpPr txBox="1"/>
          <p:nvPr/>
        </p:nvSpPr>
        <p:spPr>
          <a:xfrm>
            <a:off x="4648200" y="3371850"/>
            <a:ext cx="4267200" cy="102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 out of 5 starsGreat compliment for my skin art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overlook1977 on May 19, 2009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MediumColor: Dark Green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Unfortunately I already had this exact picture tattooed on my chest, but this shirt is very useful in colder weather.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"/>
          <p:cNvSpPr txBox="1"/>
          <p:nvPr/>
        </p:nvSpPr>
        <p:spPr>
          <a:xfrm>
            <a:off x="457200" y="571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are protests.</a:t>
            </a:r>
            <a:endParaRPr/>
          </a:p>
        </p:txBody>
      </p:sp>
      <p:pic>
        <p:nvPicPr>
          <p:cNvPr descr="bad-yelp.png" id="661" name="Google Shape;66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500" y="807825"/>
            <a:ext cx="3656607" cy="368591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2" name="Google Shape;662;p73"/>
          <p:cNvSpPr txBox="1"/>
          <p:nvPr/>
        </p:nvSpPr>
        <p:spPr>
          <a:xfrm>
            <a:off x="699725" y="4446951"/>
            <a:ext cx="7446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Richmond restaurant encourages bad Yelp reviews</a:t>
            </a: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Botto Italian Bistro</a:t>
            </a:r>
            <a:r>
              <a:rPr lang="en-US" sz="1200">
                <a:solidFill>
                  <a:schemeClr val="dk1"/>
                </a:solidFill>
              </a:rPr>
              <a:t> (yelp)</a:t>
            </a: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63" name="Google Shape;663;p7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4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 Prize</a:t>
            </a:r>
            <a:endParaRPr/>
          </a:p>
        </p:txBody>
      </p:sp>
      <p:sp>
        <p:nvSpPr>
          <p:cNvPr id="669" name="Google Shape;669;p74"/>
          <p:cNvSpPr txBox="1"/>
          <p:nvPr>
            <p:ph idx="4294967295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 Prize (Oct 2006): $1M for beating Netflix's collaborative filtering algorithm by 10%</a:t>
            </a:r>
            <a:endParaRPr sz="2700"/>
          </a:p>
          <a:p>
            <a:pPr indent="-31115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Dataset: 100,480,507 ratings that 480,189 anonymized users gave to 17,770 movies</a:t>
            </a:r>
            <a:endParaRPr sz="2700"/>
          </a:p>
          <a:p>
            <a:pPr indent="-31115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Started with 50,051 </a:t>
            </a:r>
            <a:b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contestants</a:t>
            </a:r>
            <a:endParaRPr sz="2700"/>
          </a:p>
          <a:p>
            <a:pPr indent="-31115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two teams had winning </a:t>
            </a:r>
            <a:endParaRPr b="0" i="0" sz="2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 by contest closing</a:t>
            </a:r>
            <a:b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(July 2009)</a:t>
            </a:r>
            <a:endParaRPr sz="2700"/>
          </a:p>
        </p:txBody>
      </p:sp>
      <p:pic>
        <p:nvPicPr>
          <p:cNvPr id="670" name="Google Shape;67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8299" y="2601301"/>
            <a:ext cx="3377626" cy="19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4"/>
          <p:cNvSpPr txBox="1"/>
          <p:nvPr/>
        </p:nvSpPr>
        <p:spPr>
          <a:xfrm>
            <a:off x="3356650" y="4594625"/>
            <a:ext cx="5409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source</a:t>
            </a: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0"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http://www.wired.com/images_blogs/business/2009/09/p1010915.jpg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5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They Do It?</a:t>
            </a:r>
            <a:endParaRPr/>
          </a:p>
        </p:txBody>
      </p:sp>
      <p:sp>
        <p:nvSpPr>
          <p:cNvPr id="678" name="Google Shape;678;p75"/>
          <p:cNvSpPr txBox="1"/>
          <p:nvPr>
            <p:ph idx="4294967295" type="body"/>
          </p:nvPr>
        </p:nvSpPr>
        <p:spPr>
          <a:xfrm>
            <a:off x="457200" y="1200150"/>
            <a:ext cx="84141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 that gave winning algorithms an edge:</a:t>
            </a:r>
            <a:endParaRPr sz="2600"/>
          </a:p>
          <a:p>
            <a:pPr indent="-2476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who rate a large number of movies at once are usually rating movies they saw a long time ago</a:t>
            </a:r>
            <a:endParaRPr sz="2200"/>
          </a:p>
          <a:p>
            <a:pPr indent="-2476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use different criteria when rating movies they saw a long time ago vs. recently seen</a:t>
            </a:r>
            <a:endParaRPr sz="2200"/>
          </a:p>
          <a:p>
            <a:pPr indent="-2476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movies get better over time, others get worse</a:t>
            </a:r>
            <a:endParaRPr sz="2200"/>
          </a:p>
          <a:p>
            <a:pPr indent="-2476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rate movies differently depending on which day of the week it is</a:t>
            </a:r>
            <a:endParaRPr sz="2200"/>
          </a:p>
          <a:p>
            <a:pPr indent="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048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Combined hundreds of other algorithms which were precisely weighed and tuned</a:t>
            </a:r>
            <a:endParaRPr sz="2600"/>
          </a:p>
          <a:p>
            <a:pPr indent="-1524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75"/>
          <p:cNvSpPr txBox="1"/>
          <p:nvPr/>
        </p:nvSpPr>
        <p:spPr>
          <a:xfrm>
            <a:off x="571500" y="4518413"/>
            <a:ext cx="8001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i="0"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How the Netflix Prize Was Won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Buskirk, Wired 2009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7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6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 Prize 2</a:t>
            </a:r>
            <a:endParaRPr/>
          </a:p>
        </p:txBody>
      </p:sp>
      <p:sp>
        <p:nvSpPr>
          <p:cNvPr id="686" name="Google Shape;686;p76"/>
          <p:cNvSpPr txBox="1"/>
          <p:nvPr>
            <p:ph idx="4294967295" type="body"/>
          </p:nvPr>
        </p:nvSpPr>
        <p:spPr>
          <a:xfrm>
            <a:off x="457200" y="1200150"/>
            <a:ext cx="82296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prize announced in 2009</a:t>
            </a:r>
            <a:endParaRPr sz="28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FTC and lawsuits against Netflix about privacy</a:t>
            </a:r>
            <a:endParaRPr sz="2800"/>
          </a:p>
          <a:p>
            <a:pPr indent="-3175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thought the data was </a:t>
            </a: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anonymized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800"/>
          </a:p>
        </p:txBody>
      </p:sp>
      <p:pic>
        <p:nvPicPr>
          <p:cNvPr id="687" name="Google Shape;68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725" y="2686050"/>
            <a:ext cx="4450556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6"/>
          <p:cNvSpPr txBox="1"/>
          <p:nvPr/>
        </p:nvSpPr>
        <p:spPr>
          <a:xfrm>
            <a:off x="1752600" y="4660950"/>
            <a:ext cx="5796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source</a:t>
            </a: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i="0"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http://laist.com/2008/02/10/photo_essay_ano.php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7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Anonymizing Data Is Hard To Do…</a:t>
            </a:r>
            <a:endParaRPr/>
          </a:p>
        </p:txBody>
      </p:sp>
      <p:sp>
        <p:nvSpPr>
          <p:cNvPr id="695" name="Google Shape;695;p77"/>
          <p:cNvSpPr txBox="1"/>
          <p:nvPr>
            <p:ph idx="4294967295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2007 Narayanan and Shmatikov (Univ of Texas) were able to re-identify a number of the anonymous users in Netflix dataset by correlating movie ratings with IMDb ratings (</a:t>
            </a:r>
            <a:r>
              <a:rPr b="0" i="0" lang="en-US" sz="2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full paper</a:t>
            </a: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/>
          </a:p>
          <a:p>
            <a:pPr indent="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75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has happened before…</a:t>
            </a:r>
            <a:endParaRPr sz="2800"/>
          </a:p>
          <a:p>
            <a:pPr indent="-2603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2006 users in anonymized AOL search data were re-identified</a:t>
            </a:r>
            <a:endParaRPr sz="2400"/>
          </a:p>
          <a:p>
            <a:pPr indent="-2603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2000 Latanya Sweeney showed 87% of all Americans could be uniquely identified with only zip code, birthdate, and gender</a:t>
            </a:r>
            <a:endParaRPr sz="2400"/>
          </a:p>
          <a:p>
            <a:pPr indent="-177800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77"/>
          <p:cNvSpPr txBox="1"/>
          <p:nvPr/>
        </p:nvSpPr>
        <p:spPr>
          <a:xfrm>
            <a:off x="799525" y="4507479"/>
            <a:ext cx="7391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Why Anonymous Data Sometimes Isn't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Bruce Schneier (2007)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8"/>
          <p:cNvSpPr txBox="1"/>
          <p:nvPr>
            <p:ph idx="4294967295" type="title"/>
          </p:nvPr>
        </p:nvSpPr>
        <p:spPr>
          <a:xfrm>
            <a:off x="457200" y="13144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 gave up… </a:t>
            </a:r>
            <a:b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more prizes!</a:t>
            </a:r>
            <a:endParaRPr/>
          </a:p>
        </p:txBody>
      </p:sp>
      <p:pic>
        <p:nvPicPr>
          <p:cNvPr descr="http://4.bp.blogspot.com/_JTlCj7YVS0Q/TPPfcFB8tSI/AAAAAAAAFsg/ZKB5qy0xzQk/s1600/sad-face.jpg" id="703" name="Google Shape;70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500313"/>
            <a:ext cx="1785938" cy="178593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711" name="Google Shape;711;p79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2" name="Google Shape;712;p79"/>
          <p:cNvSpPr txBox="1"/>
          <p:nvPr>
            <p:ph idx="1" type="body"/>
          </p:nvPr>
        </p:nvSpPr>
        <p:spPr>
          <a:xfrm>
            <a:off x="257950" y="1007344"/>
            <a:ext cx="8708100" cy="3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640"/>
              </a:spcBef>
              <a:spcAft>
                <a:spcPts val="0"/>
              </a:spcAft>
              <a:buSzPts val="3100"/>
              <a:buChar char="•"/>
            </a:pPr>
            <a:r>
              <a:rPr lang="en-US" sz="3100"/>
              <a:t>Describe and define the four components of collective intelligence.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 sz="3100"/>
              <a:t>Explain how collaborative filtering is related to recommender systems.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 sz="3100"/>
              <a:t>Differentiate between Euclidean distance and the Pearson correlation coefficient.</a:t>
            </a:r>
            <a:endParaRPr sz="31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 sz="3100"/>
              <a:t>List three challenges for collaborative filtering.</a:t>
            </a:r>
            <a:endParaRPr sz="3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organicseoexpert.org/wp-content/uploads/2012/03/pagerank.png" id="144" name="Google Shape;1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2975" y="1764515"/>
            <a:ext cx="4114800" cy="29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2438400" y="4663850"/>
            <a:ext cx="6438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source</a:t>
            </a:r>
            <a:r>
              <a:rPr i="0"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: http://organicseoexpert.org/wp-content/uploads/2012/03/pagerank.png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342900"/>
            <a:ext cx="3929063" cy="142160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1371600" y="205978"/>
            <a:ext cx="731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Crowdsourcing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685800" y="1779325"/>
            <a:ext cx="77724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"the act of taking a job traditionally performed by a designated agent (usually an employee) and outsourcing it to an undefined, generally large group of people in the form of an open call."</a:t>
            </a:r>
            <a:br>
              <a:rPr b="0"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Jeff Howe, </a:t>
            </a:r>
            <a:r>
              <a:rPr b="0" i="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"The Rise of Crowdsourcing"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Wired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Jun 2006</a:t>
            </a:r>
            <a:endParaRPr sz="1000"/>
          </a:p>
        </p:txBody>
      </p:sp>
      <p:grpSp>
        <p:nvGrpSpPr>
          <p:cNvPr id="154" name="Google Shape;154;p20"/>
          <p:cNvGrpSpPr/>
          <p:nvPr/>
        </p:nvGrpSpPr>
        <p:grpSpPr>
          <a:xfrm>
            <a:off x="113094" y="95068"/>
            <a:ext cx="1790319" cy="1669351"/>
            <a:chOff x="0" y="0"/>
            <a:chExt cx="2147483647" cy="2147483647"/>
          </a:xfrm>
        </p:grpSpPr>
        <p:sp>
          <p:nvSpPr>
            <p:cNvPr id="155" name="Google Shape;155;p20"/>
            <p:cNvSpPr/>
            <p:nvPr/>
          </p:nvSpPr>
          <p:spPr>
            <a:xfrm>
              <a:off x="0" y="249597911"/>
              <a:ext cx="1915323229" cy="1678899981"/>
            </a:xfrm>
            <a:prstGeom prst="ellipse">
              <a:avLst/>
            </a:prstGeom>
            <a:solidFill>
              <a:srgbClr val="DBEEF4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232160447" y="466230025"/>
              <a:ext cx="900781962" cy="840627647"/>
            </a:xfrm>
            <a:prstGeom prst="ellipse">
              <a:avLst/>
            </a:prstGeom>
            <a:solidFill>
              <a:srgbClr val="8064A2">
                <a:alpha val="50588"/>
              </a:srgbClr>
            </a:solidFill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900782012" y="466230025"/>
              <a:ext cx="898461127" cy="840627647"/>
            </a:xfrm>
            <a:prstGeom prst="ellipse">
              <a:avLst/>
            </a:prstGeom>
            <a:solidFill>
              <a:srgbClr val="FFFF00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580400662" y="0"/>
              <a:ext cx="900781962" cy="840627647"/>
            </a:xfrm>
            <a:prstGeom prst="ellipse">
              <a:avLst/>
            </a:prstGeom>
            <a:solidFill>
              <a:schemeClr val="accent2">
                <a:alpha val="50588"/>
              </a:scheme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1276881763" y="1337468004"/>
              <a:ext cx="870601883" cy="810015642"/>
            </a:xfrm>
            <a:prstGeom prst="ellipse">
              <a:avLst/>
            </a:prstGeom>
            <a:solidFill>
              <a:srgbClr val="9BBB59">
                <a:alpha val="50588"/>
              </a:srgbClr>
            </a:solidFill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Turk</a:t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1829300" y="4478422"/>
            <a:ext cx="52656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The Turk</a:t>
            </a:r>
            <a:r>
              <a:rPr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(Wikipedia)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338263"/>
            <a:ext cx="2441971" cy="209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8275" y="1371600"/>
            <a:ext cx="1969294" cy="210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2800" y="1314450"/>
            <a:ext cx="2357438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